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1" r:id="rId4"/>
    <p:sldMasterId id="2147483713" r:id="rId5"/>
    <p:sldMasterId id="2147483731" r:id="rId6"/>
  </p:sldMasterIdLst>
  <p:sldIdLst>
    <p:sldId id="278" r:id="rId7"/>
    <p:sldId id="269" r:id="rId8"/>
    <p:sldId id="257" r:id="rId9"/>
    <p:sldId id="279" r:id="rId10"/>
    <p:sldId id="280" r:id="rId11"/>
    <p:sldId id="268" r:id="rId12"/>
    <p:sldId id="281" r:id="rId13"/>
    <p:sldId id="282" r:id="rId14"/>
    <p:sldId id="283" r:id="rId15"/>
    <p:sldId id="284" r:id="rId16"/>
    <p:sldId id="270" r:id="rId17"/>
    <p:sldId id="289" r:id="rId18"/>
    <p:sldId id="286" r:id="rId19"/>
    <p:sldId id="275" r:id="rId20"/>
    <p:sldId id="287" r:id="rId21"/>
    <p:sldId id="285" r:id="rId22"/>
    <p:sldId id="288" r:id="rId23"/>
    <p:sldId id="291" r:id="rId24"/>
    <p:sldId id="290"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6600"/>
    <a:srgbClr val="9900CC"/>
    <a:srgbClr val="FF00FF"/>
    <a:srgbClr val="006699"/>
    <a:srgbClr val="FFFFFF"/>
    <a:srgbClr val="7C00A8"/>
    <a:srgbClr val="72009A"/>
    <a:srgbClr val="780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96"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0FD59D-F8D7-4654-92C3-28F00880B957}"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43C959C4-DBF4-4F44-9F16-46FA8A9BACC1}">
      <dgm:prSet/>
      <dgm:spPr/>
      <dgm:t>
        <a:bodyPr/>
        <a:lstStyle/>
        <a:p>
          <a:r>
            <a:rPr lang="vi-VN" b="1" dirty="0">
              <a:latin typeface="+mj-lt"/>
            </a:rPr>
            <a:t>- Thí nghiệm 1: Vật lí học;</a:t>
          </a:r>
          <a:endParaRPr lang="en-US" b="1" dirty="0">
            <a:latin typeface="+mj-lt"/>
          </a:endParaRPr>
        </a:p>
      </dgm:t>
    </dgm:pt>
    <dgm:pt modelId="{E711D483-2B3B-4F1C-BA34-DDCA819CA2DB}" type="parTrans" cxnId="{D33F46D7-7845-4EDE-A6CA-6822DBDBA187}">
      <dgm:prSet/>
      <dgm:spPr/>
      <dgm:t>
        <a:bodyPr/>
        <a:lstStyle/>
        <a:p>
          <a:endParaRPr lang="en-US"/>
        </a:p>
      </dgm:t>
    </dgm:pt>
    <dgm:pt modelId="{3274E626-EA8F-4B5F-91FE-96B0DEA12A0E}" type="sibTrans" cxnId="{D33F46D7-7845-4EDE-A6CA-6822DBDBA187}">
      <dgm:prSet/>
      <dgm:spPr/>
      <dgm:t>
        <a:bodyPr/>
        <a:lstStyle/>
        <a:p>
          <a:endParaRPr lang="en-US"/>
        </a:p>
      </dgm:t>
    </dgm:pt>
    <dgm:pt modelId="{DA5C0C66-70E5-4844-9774-76085A2AC161}">
      <dgm:prSet/>
      <dgm:spPr/>
      <dgm:t>
        <a:bodyPr/>
        <a:lstStyle/>
        <a:p>
          <a:r>
            <a:rPr lang="vi-VN" b="1" dirty="0">
              <a:latin typeface="+mj-lt"/>
            </a:rPr>
            <a:t>- Thí nghiệm 2: Hoá học;</a:t>
          </a:r>
          <a:endParaRPr lang="en-US" b="1" dirty="0">
            <a:latin typeface="+mj-lt"/>
          </a:endParaRPr>
        </a:p>
      </dgm:t>
    </dgm:pt>
    <dgm:pt modelId="{E85FD0C2-2282-40F9-9555-3A76FE93B136}" type="parTrans" cxnId="{77332CDC-0AFE-4FDB-9974-681B439DA6AF}">
      <dgm:prSet/>
      <dgm:spPr/>
      <dgm:t>
        <a:bodyPr/>
        <a:lstStyle/>
        <a:p>
          <a:endParaRPr lang="en-US"/>
        </a:p>
      </dgm:t>
    </dgm:pt>
    <dgm:pt modelId="{1BB99E3A-C6E6-47F1-AED3-79B381B16726}" type="sibTrans" cxnId="{77332CDC-0AFE-4FDB-9974-681B439DA6AF}">
      <dgm:prSet/>
      <dgm:spPr/>
      <dgm:t>
        <a:bodyPr/>
        <a:lstStyle/>
        <a:p>
          <a:endParaRPr lang="en-US"/>
        </a:p>
      </dgm:t>
    </dgm:pt>
    <dgm:pt modelId="{0A4FA17B-D243-4C55-8B42-20DD91757891}">
      <dgm:prSet/>
      <dgm:spPr/>
      <dgm:t>
        <a:bodyPr/>
        <a:lstStyle/>
        <a:p>
          <a:r>
            <a:rPr lang="vi-VN" b="1" dirty="0">
              <a:latin typeface="+mj-lt"/>
            </a:rPr>
            <a:t>- Thí nghiệm 3: Sinh học;</a:t>
          </a:r>
          <a:endParaRPr lang="en-US" b="1" dirty="0">
            <a:latin typeface="+mj-lt"/>
          </a:endParaRPr>
        </a:p>
      </dgm:t>
    </dgm:pt>
    <dgm:pt modelId="{6BD0E407-AE7B-45CC-97B6-E6F27D83EB60}" type="parTrans" cxnId="{68E1E4DC-F05E-4DDF-B51A-5FA9A7DF2D1C}">
      <dgm:prSet/>
      <dgm:spPr/>
      <dgm:t>
        <a:bodyPr/>
        <a:lstStyle/>
        <a:p>
          <a:endParaRPr lang="en-US"/>
        </a:p>
      </dgm:t>
    </dgm:pt>
    <dgm:pt modelId="{EAA58F63-5B04-4957-B576-DEEB3D46EDFE}" type="sibTrans" cxnId="{68E1E4DC-F05E-4DDF-B51A-5FA9A7DF2D1C}">
      <dgm:prSet/>
      <dgm:spPr/>
      <dgm:t>
        <a:bodyPr/>
        <a:lstStyle/>
        <a:p>
          <a:endParaRPr lang="en-US"/>
        </a:p>
      </dgm:t>
    </dgm:pt>
    <dgm:pt modelId="{AB734CE9-8467-4BCD-A453-AACDB0031BD3}">
      <dgm:prSet/>
      <dgm:spPr/>
      <dgm:t>
        <a:bodyPr/>
        <a:lstStyle/>
        <a:p>
          <a:r>
            <a:rPr lang="vi-VN" b="1" dirty="0">
              <a:latin typeface="+mj-lt"/>
            </a:rPr>
            <a:t>- Thí nghiệm 4:Thiên văn học.</a:t>
          </a:r>
          <a:endParaRPr lang="en-US" b="1" dirty="0">
            <a:latin typeface="+mj-lt"/>
          </a:endParaRPr>
        </a:p>
      </dgm:t>
    </dgm:pt>
    <dgm:pt modelId="{73AA5685-8567-4793-A086-9E85791660F7}" type="parTrans" cxnId="{929079A5-F525-4CB9-9222-14EF4766E555}">
      <dgm:prSet/>
      <dgm:spPr/>
      <dgm:t>
        <a:bodyPr/>
        <a:lstStyle/>
        <a:p>
          <a:endParaRPr lang="en-US"/>
        </a:p>
      </dgm:t>
    </dgm:pt>
    <dgm:pt modelId="{C7D585F5-7C59-4A04-ABDB-D0DCF5D1E054}" type="sibTrans" cxnId="{929079A5-F525-4CB9-9222-14EF4766E555}">
      <dgm:prSet/>
      <dgm:spPr/>
      <dgm:t>
        <a:bodyPr/>
        <a:lstStyle/>
        <a:p>
          <a:endParaRPr lang="en-US"/>
        </a:p>
      </dgm:t>
    </dgm:pt>
    <dgm:pt modelId="{A3E48230-3379-483B-B80F-A7F00EB61060}" type="pres">
      <dgm:prSet presAssocID="{0E0FD59D-F8D7-4654-92C3-28F00880B957}" presName="vert0" presStyleCnt="0">
        <dgm:presLayoutVars>
          <dgm:dir/>
          <dgm:animOne val="branch"/>
          <dgm:animLvl val="lvl"/>
        </dgm:presLayoutVars>
      </dgm:prSet>
      <dgm:spPr/>
    </dgm:pt>
    <dgm:pt modelId="{B8ED2337-BAC7-4488-8394-A386BBB5B443}" type="pres">
      <dgm:prSet presAssocID="{43C959C4-DBF4-4F44-9F16-46FA8A9BACC1}" presName="thickLine" presStyleLbl="alignNode1" presStyleIdx="0" presStyleCnt="4"/>
      <dgm:spPr/>
    </dgm:pt>
    <dgm:pt modelId="{7FBFA42C-D95B-4024-B271-78BA4EF35F9A}" type="pres">
      <dgm:prSet presAssocID="{43C959C4-DBF4-4F44-9F16-46FA8A9BACC1}" presName="horz1" presStyleCnt="0"/>
      <dgm:spPr/>
    </dgm:pt>
    <dgm:pt modelId="{E144458A-0AC1-4D89-9755-24B24843F033}" type="pres">
      <dgm:prSet presAssocID="{43C959C4-DBF4-4F44-9F16-46FA8A9BACC1}" presName="tx1" presStyleLbl="revTx" presStyleIdx="0" presStyleCnt="4"/>
      <dgm:spPr/>
    </dgm:pt>
    <dgm:pt modelId="{ED0C13ED-A061-4F14-AD37-933B870226F4}" type="pres">
      <dgm:prSet presAssocID="{43C959C4-DBF4-4F44-9F16-46FA8A9BACC1}" presName="vert1" presStyleCnt="0"/>
      <dgm:spPr/>
    </dgm:pt>
    <dgm:pt modelId="{5CB72420-37AA-4FA3-8F31-43AB7C89EF0E}" type="pres">
      <dgm:prSet presAssocID="{DA5C0C66-70E5-4844-9774-76085A2AC161}" presName="thickLine" presStyleLbl="alignNode1" presStyleIdx="1" presStyleCnt="4"/>
      <dgm:spPr/>
    </dgm:pt>
    <dgm:pt modelId="{58438827-D98D-4B8F-AB1D-35CCA9A46CA1}" type="pres">
      <dgm:prSet presAssocID="{DA5C0C66-70E5-4844-9774-76085A2AC161}" presName="horz1" presStyleCnt="0"/>
      <dgm:spPr/>
    </dgm:pt>
    <dgm:pt modelId="{8CB19A90-C68B-43A7-BF2C-BFC5E37D342A}" type="pres">
      <dgm:prSet presAssocID="{DA5C0C66-70E5-4844-9774-76085A2AC161}" presName="tx1" presStyleLbl="revTx" presStyleIdx="1" presStyleCnt="4"/>
      <dgm:spPr/>
    </dgm:pt>
    <dgm:pt modelId="{72732481-8193-43F2-8EFA-DD315217BE89}" type="pres">
      <dgm:prSet presAssocID="{DA5C0C66-70E5-4844-9774-76085A2AC161}" presName="vert1" presStyleCnt="0"/>
      <dgm:spPr/>
    </dgm:pt>
    <dgm:pt modelId="{BFED5770-1CF8-438F-8DB7-6F91ACC7F18D}" type="pres">
      <dgm:prSet presAssocID="{0A4FA17B-D243-4C55-8B42-20DD91757891}" presName="thickLine" presStyleLbl="alignNode1" presStyleIdx="2" presStyleCnt="4"/>
      <dgm:spPr/>
    </dgm:pt>
    <dgm:pt modelId="{12A0511C-5897-4D6E-BAEE-7A09277AE260}" type="pres">
      <dgm:prSet presAssocID="{0A4FA17B-D243-4C55-8B42-20DD91757891}" presName="horz1" presStyleCnt="0"/>
      <dgm:spPr/>
    </dgm:pt>
    <dgm:pt modelId="{3158F4CA-87F7-4BE5-9A27-39CCD25A67BF}" type="pres">
      <dgm:prSet presAssocID="{0A4FA17B-D243-4C55-8B42-20DD91757891}" presName="tx1" presStyleLbl="revTx" presStyleIdx="2" presStyleCnt="4"/>
      <dgm:spPr/>
    </dgm:pt>
    <dgm:pt modelId="{6BEF2E93-446A-44C1-87F3-E743FB88F243}" type="pres">
      <dgm:prSet presAssocID="{0A4FA17B-D243-4C55-8B42-20DD91757891}" presName="vert1" presStyleCnt="0"/>
      <dgm:spPr/>
    </dgm:pt>
    <dgm:pt modelId="{0F670D99-F963-42C7-B8A8-4EACEC2458E0}" type="pres">
      <dgm:prSet presAssocID="{AB734CE9-8467-4BCD-A453-AACDB0031BD3}" presName="thickLine" presStyleLbl="alignNode1" presStyleIdx="3" presStyleCnt="4"/>
      <dgm:spPr/>
    </dgm:pt>
    <dgm:pt modelId="{3413D36B-FC2C-4C48-B415-7EC766D8F809}" type="pres">
      <dgm:prSet presAssocID="{AB734CE9-8467-4BCD-A453-AACDB0031BD3}" presName="horz1" presStyleCnt="0"/>
      <dgm:spPr/>
    </dgm:pt>
    <dgm:pt modelId="{208B3FD9-DF91-4BDA-910F-7C194DD6B64B}" type="pres">
      <dgm:prSet presAssocID="{AB734CE9-8467-4BCD-A453-AACDB0031BD3}" presName="tx1" presStyleLbl="revTx" presStyleIdx="3" presStyleCnt="4"/>
      <dgm:spPr/>
    </dgm:pt>
    <dgm:pt modelId="{82F0DA9C-07B4-4C6A-AAC0-B17F6FFBC4A1}" type="pres">
      <dgm:prSet presAssocID="{AB734CE9-8467-4BCD-A453-AACDB0031BD3}" presName="vert1" presStyleCnt="0"/>
      <dgm:spPr/>
    </dgm:pt>
  </dgm:ptLst>
  <dgm:cxnLst>
    <dgm:cxn modelId="{A653542A-E0BF-4A44-823E-232282A009BB}" type="presOf" srcId="{DA5C0C66-70E5-4844-9774-76085A2AC161}" destId="{8CB19A90-C68B-43A7-BF2C-BFC5E37D342A}" srcOrd="0" destOrd="0" presId="urn:microsoft.com/office/officeart/2008/layout/LinedList"/>
    <dgm:cxn modelId="{9E76BF37-1225-49CE-ACB9-BB9FC49FF190}" type="presOf" srcId="{AB734CE9-8467-4BCD-A453-AACDB0031BD3}" destId="{208B3FD9-DF91-4BDA-910F-7C194DD6B64B}" srcOrd="0" destOrd="0" presId="urn:microsoft.com/office/officeart/2008/layout/LinedList"/>
    <dgm:cxn modelId="{6C130163-5EB6-4D12-8FA4-3EBD07A342E2}" type="presOf" srcId="{0E0FD59D-F8D7-4654-92C3-28F00880B957}" destId="{A3E48230-3379-483B-B80F-A7F00EB61060}" srcOrd="0" destOrd="0" presId="urn:microsoft.com/office/officeart/2008/layout/LinedList"/>
    <dgm:cxn modelId="{D556FE51-8D20-4A73-A452-33C03A75807D}" type="presOf" srcId="{0A4FA17B-D243-4C55-8B42-20DD91757891}" destId="{3158F4CA-87F7-4BE5-9A27-39CCD25A67BF}" srcOrd="0" destOrd="0" presId="urn:microsoft.com/office/officeart/2008/layout/LinedList"/>
    <dgm:cxn modelId="{929079A5-F525-4CB9-9222-14EF4766E555}" srcId="{0E0FD59D-F8D7-4654-92C3-28F00880B957}" destId="{AB734CE9-8467-4BCD-A453-AACDB0031BD3}" srcOrd="3" destOrd="0" parTransId="{73AA5685-8567-4793-A086-9E85791660F7}" sibTransId="{C7D585F5-7C59-4A04-ABDB-D0DCF5D1E054}"/>
    <dgm:cxn modelId="{AC7B92A8-40FC-4FD7-B242-E479D74488CD}" type="presOf" srcId="{43C959C4-DBF4-4F44-9F16-46FA8A9BACC1}" destId="{E144458A-0AC1-4D89-9755-24B24843F033}" srcOrd="0" destOrd="0" presId="urn:microsoft.com/office/officeart/2008/layout/LinedList"/>
    <dgm:cxn modelId="{D33F46D7-7845-4EDE-A6CA-6822DBDBA187}" srcId="{0E0FD59D-F8D7-4654-92C3-28F00880B957}" destId="{43C959C4-DBF4-4F44-9F16-46FA8A9BACC1}" srcOrd="0" destOrd="0" parTransId="{E711D483-2B3B-4F1C-BA34-DDCA819CA2DB}" sibTransId="{3274E626-EA8F-4B5F-91FE-96B0DEA12A0E}"/>
    <dgm:cxn modelId="{77332CDC-0AFE-4FDB-9974-681B439DA6AF}" srcId="{0E0FD59D-F8D7-4654-92C3-28F00880B957}" destId="{DA5C0C66-70E5-4844-9774-76085A2AC161}" srcOrd="1" destOrd="0" parTransId="{E85FD0C2-2282-40F9-9555-3A76FE93B136}" sibTransId="{1BB99E3A-C6E6-47F1-AED3-79B381B16726}"/>
    <dgm:cxn modelId="{68E1E4DC-F05E-4DDF-B51A-5FA9A7DF2D1C}" srcId="{0E0FD59D-F8D7-4654-92C3-28F00880B957}" destId="{0A4FA17B-D243-4C55-8B42-20DD91757891}" srcOrd="2" destOrd="0" parTransId="{6BD0E407-AE7B-45CC-97B6-E6F27D83EB60}" sibTransId="{EAA58F63-5B04-4957-B576-DEEB3D46EDFE}"/>
    <dgm:cxn modelId="{CB8643D7-8346-4C06-B961-97C2AA38CCE3}" type="presParOf" srcId="{A3E48230-3379-483B-B80F-A7F00EB61060}" destId="{B8ED2337-BAC7-4488-8394-A386BBB5B443}" srcOrd="0" destOrd="0" presId="urn:microsoft.com/office/officeart/2008/layout/LinedList"/>
    <dgm:cxn modelId="{03012A75-F6C1-471C-A53F-9D2E61860315}" type="presParOf" srcId="{A3E48230-3379-483B-B80F-A7F00EB61060}" destId="{7FBFA42C-D95B-4024-B271-78BA4EF35F9A}" srcOrd="1" destOrd="0" presId="urn:microsoft.com/office/officeart/2008/layout/LinedList"/>
    <dgm:cxn modelId="{915E82A2-F40A-45AC-B708-606D818C328E}" type="presParOf" srcId="{7FBFA42C-D95B-4024-B271-78BA4EF35F9A}" destId="{E144458A-0AC1-4D89-9755-24B24843F033}" srcOrd="0" destOrd="0" presId="urn:microsoft.com/office/officeart/2008/layout/LinedList"/>
    <dgm:cxn modelId="{09E01BA6-B386-44C0-B9A5-086B2AD9E9FA}" type="presParOf" srcId="{7FBFA42C-D95B-4024-B271-78BA4EF35F9A}" destId="{ED0C13ED-A061-4F14-AD37-933B870226F4}" srcOrd="1" destOrd="0" presId="urn:microsoft.com/office/officeart/2008/layout/LinedList"/>
    <dgm:cxn modelId="{FCA98B60-F6C0-4570-98DC-BC8EBB8A00CA}" type="presParOf" srcId="{A3E48230-3379-483B-B80F-A7F00EB61060}" destId="{5CB72420-37AA-4FA3-8F31-43AB7C89EF0E}" srcOrd="2" destOrd="0" presId="urn:microsoft.com/office/officeart/2008/layout/LinedList"/>
    <dgm:cxn modelId="{2AAFB531-21DE-42C8-8C5C-0D581873F2E0}" type="presParOf" srcId="{A3E48230-3379-483B-B80F-A7F00EB61060}" destId="{58438827-D98D-4B8F-AB1D-35CCA9A46CA1}" srcOrd="3" destOrd="0" presId="urn:microsoft.com/office/officeart/2008/layout/LinedList"/>
    <dgm:cxn modelId="{7F078EA5-F754-4147-8630-389EE215F5E4}" type="presParOf" srcId="{58438827-D98D-4B8F-AB1D-35CCA9A46CA1}" destId="{8CB19A90-C68B-43A7-BF2C-BFC5E37D342A}" srcOrd="0" destOrd="0" presId="urn:microsoft.com/office/officeart/2008/layout/LinedList"/>
    <dgm:cxn modelId="{8171B1B6-4F7B-43EA-B5F0-18E8998A46F3}" type="presParOf" srcId="{58438827-D98D-4B8F-AB1D-35CCA9A46CA1}" destId="{72732481-8193-43F2-8EFA-DD315217BE89}" srcOrd="1" destOrd="0" presId="urn:microsoft.com/office/officeart/2008/layout/LinedList"/>
    <dgm:cxn modelId="{42A7EE03-7BBC-4521-A51B-91AC2CCCEB24}" type="presParOf" srcId="{A3E48230-3379-483B-B80F-A7F00EB61060}" destId="{BFED5770-1CF8-438F-8DB7-6F91ACC7F18D}" srcOrd="4" destOrd="0" presId="urn:microsoft.com/office/officeart/2008/layout/LinedList"/>
    <dgm:cxn modelId="{921874EF-E461-40FA-8279-EFB116341B32}" type="presParOf" srcId="{A3E48230-3379-483B-B80F-A7F00EB61060}" destId="{12A0511C-5897-4D6E-BAEE-7A09277AE260}" srcOrd="5" destOrd="0" presId="urn:microsoft.com/office/officeart/2008/layout/LinedList"/>
    <dgm:cxn modelId="{4CD93691-5D6E-4F5C-A705-F75BA8322D8B}" type="presParOf" srcId="{12A0511C-5897-4D6E-BAEE-7A09277AE260}" destId="{3158F4CA-87F7-4BE5-9A27-39CCD25A67BF}" srcOrd="0" destOrd="0" presId="urn:microsoft.com/office/officeart/2008/layout/LinedList"/>
    <dgm:cxn modelId="{213BC85D-A36E-428B-BA34-76DC78CA0D21}" type="presParOf" srcId="{12A0511C-5897-4D6E-BAEE-7A09277AE260}" destId="{6BEF2E93-446A-44C1-87F3-E743FB88F243}" srcOrd="1" destOrd="0" presId="urn:microsoft.com/office/officeart/2008/layout/LinedList"/>
    <dgm:cxn modelId="{63ADFA13-3D98-4664-8B77-57D434ABE9F6}" type="presParOf" srcId="{A3E48230-3379-483B-B80F-A7F00EB61060}" destId="{0F670D99-F963-42C7-B8A8-4EACEC2458E0}" srcOrd="6" destOrd="0" presId="urn:microsoft.com/office/officeart/2008/layout/LinedList"/>
    <dgm:cxn modelId="{30D8E69F-CC3A-4640-B17C-E469F12FD158}" type="presParOf" srcId="{A3E48230-3379-483B-B80F-A7F00EB61060}" destId="{3413D36B-FC2C-4C48-B415-7EC766D8F809}" srcOrd="7" destOrd="0" presId="urn:microsoft.com/office/officeart/2008/layout/LinedList"/>
    <dgm:cxn modelId="{463EA19C-D61D-4341-BFAE-AD7E4F05727E}" type="presParOf" srcId="{3413D36B-FC2C-4C48-B415-7EC766D8F809}" destId="{208B3FD9-DF91-4BDA-910F-7C194DD6B64B}" srcOrd="0" destOrd="0" presId="urn:microsoft.com/office/officeart/2008/layout/LinedList"/>
    <dgm:cxn modelId="{A9ECB0EA-A994-4850-955B-3C57DFC26C82}" type="presParOf" srcId="{3413D36B-FC2C-4C48-B415-7EC766D8F809}" destId="{82F0DA9C-07B4-4C6A-AAC0-B17F6FFBC4A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D2337-BAC7-4488-8394-A386BBB5B443}">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44458A-0AC1-4D89-9755-24B24843F033}">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vi-VN" sz="4000" b="1" kern="1200" dirty="0">
              <a:latin typeface="+mj-lt"/>
            </a:rPr>
            <a:t>- Thí nghiệm 1: Vật lí học;</a:t>
          </a:r>
          <a:endParaRPr lang="en-US" sz="4000" b="1" kern="1200" dirty="0">
            <a:latin typeface="+mj-lt"/>
          </a:endParaRPr>
        </a:p>
      </dsp:txBody>
      <dsp:txXfrm>
        <a:off x="0" y="0"/>
        <a:ext cx="6900512" cy="1384035"/>
      </dsp:txXfrm>
    </dsp:sp>
    <dsp:sp modelId="{5CB72420-37AA-4FA3-8F31-43AB7C89EF0E}">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19A90-C68B-43A7-BF2C-BFC5E37D342A}">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vi-VN" sz="4000" b="1" kern="1200" dirty="0">
              <a:latin typeface="+mj-lt"/>
            </a:rPr>
            <a:t>- Thí nghiệm 2: Hoá học;</a:t>
          </a:r>
          <a:endParaRPr lang="en-US" sz="4000" b="1" kern="1200" dirty="0">
            <a:latin typeface="+mj-lt"/>
          </a:endParaRPr>
        </a:p>
      </dsp:txBody>
      <dsp:txXfrm>
        <a:off x="0" y="1384035"/>
        <a:ext cx="6900512" cy="1384035"/>
      </dsp:txXfrm>
    </dsp:sp>
    <dsp:sp modelId="{BFED5770-1CF8-438F-8DB7-6F91ACC7F18D}">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8F4CA-87F7-4BE5-9A27-39CCD25A67BF}">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vi-VN" sz="4000" b="1" kern="1200" dirty="0">
              <a:latin typeface="+mj-lt"/>
            </a:rPr>
            <a:t>- Thí nghiệm 3: Sinh học;</a:t>
          </a:r>
          <a:endParaRPr lang="en-US" sz="4000" b="1" kern="1200" dirty="0">
            <a:latin typeface="+mj-lt"/>
          </a:endParaRPr>
        </a:p>
      </dsp:txBody>
      <dsp:txXfrm>
        <a:off x="0" y="2768070"/>
        <a:ext cx="6900512" cy="1384035"/>
      </dsp:txXfrm>
    </dsp:sp>
    <dsp:sp modelId="{0F670D99-F963-42C7-B8A8-4EACEC2458E0}">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B3FD9-DF91-4BDA-910F-7C194DD6B64B}">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vi-VN" sz="4000" b="1" kern="1200" dirty="0">
              <a:latin typeface="+mj-lt"/>
            </a:rPr>
            <a:t>- Thí nghiệm 4:Thiên văn học.</a:t>
          </a:r>
          <a:endParaRPr lang="en-US" sz="4000" b="1" kern="1200" dirty="0">
            <a:latin typeface="+mj-lt"/>
          </a:endParaRP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382944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189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2659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103447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20511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675496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855133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143361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CBBD-E14C-4BC5-8E03-4351C1084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8927CE-486F-4BFE-998B-95DC6DDA2D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B0A7B4-A288-4F26-B10A-0F156639E09E}"/>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5" name="Footer Placeholder 4">
            <a:extLst>
              <a:ext uri="{FF2B5EF4-FFF2-40B4-BE49-F238E27FC236}">
                <a16:creationId xmlns:a16="http://schemas.microsoft.com/office/drawing/2014/main" id="{65AF1751-5CEA-4B70-929C-0F7E7A928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B8A25-91BE-4D6B-8F05-D7A0EF722E26}"/>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695445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6379-42F2-4E9F-A225-2AB598D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E9F75-5E30-447A-B689-BBF417EE1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D5FFC-4C9E-4149-BDE4-FB18DFC6C6C2}"/>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5" name="Footer Placeholder 4">
            <a:extLst>
              <a:ext uri="{FF2B5EF4-FFF2-40B4-BE49-F238E27FC236}">
                <a16:creationId xmlns:a16="http://schemas.microsoft.com/office/drawing/2014/main" id="{C2D05285-C6E2-49E3-B4EC-C565C57DF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4421D-1C33-4D81-9DFD-553B6E193A8D}"/>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1924010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BBA9-BCBB-4A31-A51A-24D1A7742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C7B8C-EB18-4A1E-A128-4FAE8220F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BABEC8-B359-44AD-BD9A-9012CE56F2D2}"/>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5" name="Footer Placeholder 4">
            <a:extLst>
              <a:ext uri="{FF2B5EF4-FFF2-40B4-BE49-F238E27FC236}">
                <a16:creationId xmlns:a16="http://schemas.microsoft.com/office/drawing/2014/main" id="{CB37AC2C-9A78-475D-937A-0B08742B3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F6293-6504-468D-A8FF-82A153441C6C}"/>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224311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64346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4C1D-CD22-4505-86F8-CFCEA3467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E7D5A-7F96-4102-8B73-1ED50E4D2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0266F9-EF00-494A-A4A4-04BA52B0CC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95E0E4-4CD0-41F6-89DA-36C97D18DE36}"/>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6" name="Footer Placeholder 5">
            <a:extLst>
              <a:ext uri="{FF2B5EF4-FFF2-40B4-BE49-F238E27FC236}">
                <a16:creationId xmlns:a16="http://schemas.microsoft.com/office/drawing/2014/main" id="{AC6D3E35-DFAD-4395-929C-FDC5189DE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740E0-347E-4655-A100-7F3E9BEDED41}"/>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374180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2283-1927-4B66-91F6-CD0D4B5628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668CFE-D51C-4331-ACD6-C260C6C8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ECDFA6-9E0C-4704-B953-06B71A263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ACB8AE-78CE-4E23-AF74-2F537394C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B9411F-FE0A-4498-9EC8-E0E9B1B69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0F6393-4A92-4B0B-8674-1AD9146B4A65}"/>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8" name="Footer Placeholder 7">
            <a:extLst>
              <a:ext uri="{FF2B5EF4-FFF2-40B4-BE49-F238E27FC236}">
                <a16:creationId xmlns:a16="http://schemas.microsoft.com/office/drawing/2014/main" id="{88D2DB33-4580-466E-B15D-3AFF7B863B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E202A5-99B1-4301-92E6-44BD016383A0}"/>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3832088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8F87-82AB-4E1A-AD05-C25209903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B9FFE9-B0D5-4DB5-9C03-34E774ACAAF3}"/>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4" name="Footer Placeholder 3">
            <a:extLst>
              <a:ext uri="{FF2B5EF4-FFF2-40B4-BE49-F238E27FC236}">
                <a16:creationId xmlns:a16="http://schemas.microsoft.com/office/drawing/2014/main" id="{5FBE2ACA-D4CC-4F7A-8999-21C4CF99DA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BD32DC-E51A-4D7B-A467-C12958E8C06E}"/>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2604016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5DA509-3AB5-4E8C-83DD-72E186E703DB}"/>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3" name="Footer Placeholder 2">
            <a:extLst>
              <a:ext uri="{FF2B5EF4-FFF2-40B4-BE49-F238E27FC236}">
                <a16:creationId xmlns:a16="http://schemas.microsoft.com/office/drawing/2014/main" id="{F70A69E1-A644-4564-A2C8-A59EDB748E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55342-0D45-48B9-8A74-5D1D40931B3A}"/>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408454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8DE09-7CEA-4D53-AF6B-519686507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E84A58-AC81-40B7-9A9C-C5D69C44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7356BD-0026-4B71-8DCB-E85FDA64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53DE21-11B1-42EB-8646-F1E7475F90A9}"/>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6" name="Footer Placeholder 5">
            <a:extLst>
              <a:ext uri="{FF2B5EF4-FFF2-40B4-BE49-F238E27FC236}">
                <a16:creationId xmlns:a16="http://schemas.microsoft.com/office/drawing/2014/main" id="{C73F6B9B-B9E7-41AE-9BBD-C9D6083A9C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336F7-4AF4-47F7-90C2-FBA11B4C9393}"/>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3467614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95672-1E67-4C77-BC1A-C8CFD4190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BDA647-676D-4BBD-888F-A10FA8BAE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62CBE-AB4F-4C79-A4AE-9F203076A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0748-BC99-45BA-87F0-B961329B9AD9}"/>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6" name="Footer Placeholder 5">
            <a:extLst>
              <a:ext uri="{FF2B5EF4-FFF2-40B4-BE49-F238E27FC236}">
                <a16:creationId xmlns:a16="http://schemas.microsoft.com/office/drawing/2014/main" id="{420DB05C-5754-411E-A29C-91EA3DFC9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2E065-1187-4C95-AB23-5CC33E6EEFD6}"/>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896246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8E8C-8E6D-4ADA-9D3D-9782CD0859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C11F61-996E-4E22-A1B8-1ED89E229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C80A6-86DF-4ECD-8F4C-B04573FBB849}"/>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5" name="Footer Placeholder 4">
            <a:extLst>
              <a:ext uri="{FF2B5EF4-FFF2-40B4-BE49-F238E27FC236}">
                <a16:creationId xmlns:a16="http://schemas.microsoft.com/office/drawing/2014/main" id="{8BA5C348-5107-47DD-AA90-A1788184B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69978-AA6C-4E95-8322-1D03D47A112E}"/>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132620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A0732-EFA9-488D-A571-9019347B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08EFF3-1253-4376-B14F-C10278155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E0A5C-8E41-4BA1-9C4D-2C3B1AF30182}"/>
              </a:ext>
            </a:extLst>
          </p:cNvPr>
          <p:cNvSpPr>
            <a:spLocks noGrp="1"/>
          </p:cNvSpPr>
          <p:nvPr>
            <p:ph type="dt" sz="half" idx="10"/>
          </p:nvPr>
        </p:nvSpPr>
        <p:spPr/>
        <p:txBody>
          <a:bodyPr/>
          <a:lstStyle/>
          <a:p>
            <a:fld id="{8F0F14A5-AEC7-4D16-90F0-DE5FC4B9492E}" type="datetimeFigureOut">
              <a:rPr lang="en-US" smtClean="0"/>
              <a:t>9/9/2021</a:t>
            </a:fld>
            <a:endParaRPr lang="en-US"/>
          </a:p>
        </p:txBody>
      </p:sp>
      <p:sp>
        <p:nvSpPr>
          <p:cNvPr id="5" name="Footer Placeholder 4">
            <a:extLst>
              <a:ext uri="{FF2B5EF4-FFF2-40B4-BE49-F238E27FC236}">
                <a16:creationId xmlns:a16="http://schemas.microsoft.com/office/drawing/2014/main" id="{9D7E4FE5-45E3-4886-BA38-3C7F37F81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BE1D2-2050-4D86-9560-D45DB2CED070}"/>
              </a:ext>
            </a:extLst>
          </p:cNvPr>
          <p:cNvSpPr>
            <a:spLocks noGrp="1"/>
          </p:cNvSpPr>
          <p:nvPr>
            <p:ph type="sldNum" sz="quarter" idx="12"/>
          </p:nvPr>
        </p:nvSpPr>
        <p:spPr/>
        <p:txBody>
          <a:bodyPr/>
          <a:lstStyle/>
          <a:p>
            <a:fld id="{D091DC0A-10A0-4C60-8239-6D68306DAB23}" type="slidenum">
              <a:rPr lang="en-US" smtClean="0"/>
              <a:t>‹#›</a:t>
            </a:fld>
            <a:endParaRPr lang="en-US"/>
          </a:p>
        </p:txBody>
      </p:sp>
    </p:spTree>
    <p:extLst>
      <p:ext uri="{BB962C8B-B14F-4D97-AF65-F5344CB8AC3E}">
        <p14:creationId xmlns:p14="http://schemas.microsoft.com/office/powerpoint/2010/main" val="3754703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721897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02265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32339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142924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694869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037EDD-1D8B-44E7-A17D-ED801242416F}" type="datetimeFigureOut">
              <a:rPr lang="en-US" smtClean="0"/>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378910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037EDD-1D8B-44E7-A17D-ED801242416F}"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498392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37EDD-1D8B-44E7-A17D-ED801242416F}" type="datetimeFigureOut">
              <a:rPr lang="en-US" smtClean="0"/>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193134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054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A037EDD-1D8B-44E7-A17D-ED801242416F}" type="datetimeFigureOut">
              <a:rPr lang="en-US" smtClean="0"/>
              <a:t>9/9/2021</a:t>
            </a:fld>
            <a:endParaRPr lang="en-US"/>
          </a:p>
        </p:txBody>
      </p:sp>
      <p:sp>
        <p:nvSpPr>
          <p:cNvPr id="9" name="Slide Number Placeholder 8"/>
          <p:cNvSpPr>
            <a:spLocks noGrp="1"/>
          </p:cNvSpPr>
          <p:nvPr>
            <p:ph type="sldNum" sz="quarter" idx="11"/>
          </p:nvPr>
        </p:nvSpPr>
        <p:spPr/>
        <p:txBody>
          <a:bodyPr/>
          <a:lstStyle/>
          <a:p>
            <a:fld id="{242DE97C-3F0C-4562-B33D-9B03FD71BE1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429603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085813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345361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392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2176507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843982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304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4191278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037EDD-1D8B-44E7-A17D-ED801242416F}" type="datetimeFigureOut">
              <a:rPr lang="en-US" smtClean="0"/>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445380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037EDD-1D8B-44E7-A17D-ED801242416F}"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685899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A037EDD-1D8B-44E7-A17D-ED801242416F}" type="datetimeFigureOut">
              <a:rPr lang="en-US" smtClean="0"/>
              <a:t>9/9/2021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4066977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42DE97C-3F0C-4562-B33D-9B03FD71BE17}" type="slidenum">
              <a:rPr lang="en-US" smtClean="0"/>
              <a:t>‹#›</a:t>
            </a:fld>
            <a:endParaRPr lang="en-US"/>
          </a:p>
        </p:txBody>
      </p:sp>
    </p:spTree>
    <p:extLst>
      <p:ext uri="{BB962C8B-B14F-4D97-AF65-F5344CB8AC3E}">
        <p14:creationId xmlns:p14="http://schemas.microsoft.com/office/powerpoint/2010/main" val="968032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302664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796795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47009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231598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242DE97C-3F0C-4562-B33D-9B03FD71BE17}"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53220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615453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023470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4024176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037EDD-1D8B-44E7-A17D-ED801242416F}" type="datetimeFigureOut">
              <a:rPr lang="en-US" smtClean="0"/>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1248584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037EDD-1D8B-44E7-A17D-ED801242416F}"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4002254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37EDD-1D8B-44E7-A17D-ED801242416F}" type="datetimeFigureOut">
              <a:rPr lang="en-US" smtClean="0"/>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56309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221466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687131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141867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734031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02499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16789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764884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A037EDD-1D8B-44E7-A17D-ED801242416F}"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408336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A037EDD-1D8B-44E7-A17D-ED801242416F}"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227346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39633005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6276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262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1495368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11282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051089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618242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037EDD-1D8B-44E7-A17D-ED801242416F}" type="datetimeFigureOut">
              <a:rPr lang="en-US" smtClean="0"/>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DE97C-3F0C-4562-B33D-9B03FD71BE17}"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721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037EDD-1D8B-44E7-A17D-ED801242416F}"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804061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37EDD-1D8B-44E7-A17D-ED801242416F}" type="datetimeFigureOut">
              <a:rPr lang="en-US" smtClean="0"/>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29865708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704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037EDD-1D8B-44E7-A17D-ED801242416F}"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1412726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1387493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37EDD-1D8B-44E7-A17D-ED801242416F}"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DE97C-3F0C-4562-B33D-9B03FD71BE17}" type="slidenum">
              <a:rPr lang="en-US" smtClean="0"/>
              <a:t>‹#›</a:t>
            </a:fld>
            <a:endParaRPr lang="en-US"/>
          </a:p>
        </p:txBody>
      </p:sp>
    </p:spTree>
    <p:extLst>
      <p:ext uri="{BB962C8B-B14F-4D97-AF65-F5344CB8AC3E}">
        <p14:creationId xmlns:p14="http://schemas.microsoft.com/office/powerpoint/2010/main" val="1416054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44233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E0D358-0962-40DE-88E1-CB8530FFF93B}" type="datetimeFigureOut">
              <a:rPr lang="en-US" smtClean="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3E2BF9-C954-44B8-8477-5FCD3092657F}" type="slidenum">
              <a:rPr lang="en-US" smtClean="0"/>
              <a:t>‹#›</a:t>
            </a:fld>
            <a:endParaRPr lang="en-US" dirty="0"/>
          </a:p>
        </p:txBody>
      </p:sp>
    </p:spTree>
    <p:extLst>
      <p:ext uri="{BB962C8B-B14F-4D97-AF65-F5344CB8AC3E}">
        <p14:creationId xmlns:p14="http://schemas.microsoft.com/office/powerpoint/2010/main" val="382480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5.jp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E0D358-0962-40DE-88E1-CB8530FFF93B}" type="datetimeFigureOut">
              <a:rPr lang="en-US" smtClean="0"/>
              <a:t>9/9/2021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3E2BF9-C954-44B8-8477-5FCD3092657F}" type="slidenum">
              <a:rPr lang="en-US" smtClean="0"/>
              <a:t>‹#›</a:t>
            </a:fld>
            <a:endParaRPr lang="en-US" dirty="0"/>
          </a:p>
        </p:txBody>
      </p:sp>
    </p:spTree>
    <p:extLst>
      <p:ext uri="{BB962C8B-B14F-4D97-AF65-F5344CB8AC3E}">
        <p14:creationId xmlns:p14="http://schemas.microsoft.com/office/powerpoint/2010/main" val="2457791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4C0F0A-AA36-4F48-B41F-397E3BB7A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3E7B9-24DA-4DFE-B822-1010D146E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1E0F-931F-4069-BD40-121185C22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F14A5-AEC7-4D16-90F0-DE5FC4B9492E}" type="datetimeFigureOut">
              <a:rPr lang="en-US" smtClean="0"/>
              <a:t>9/9/2021</a:t>
            </a:fld>
            <a:endParaRPr lang="en-US"/>
          </a:p>
        </p:txBody>
      </p:sp>
      <p:sp>
        <p:nvSpPr>
          <p:cNvPr id="5" name="Footer Placeholder 4">
            <a:extLst>
              <a:ext uri="{FF2B5EF4-FFF2-40B4-BE49-F238E27FC236}">
                <a16:creationId xmlns:a16="http://schemas.microsoft.com/office/drawing/2014/main" id="{8006D3A0-53B4-40F0-B596-D0026B885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4FEED-2AB9-498C-B63C-06185621F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1DC0A-10A0-4C60-8239-6D68306DAB23}" type="slidenum">
              <a:rPr lang="en-US" smtClean="0"/>
              <a:t>‹#›</a:t>
            </a:fld>
            <a:endParaRPr lang="en-US"/>
          </a:p>
        </p:txBody>
      </p:sp>
    </p:spTree>
    <p:extLst>
      <p:ext uri="{BB962C8B-B14F-4D97-AF65-F5344CB8AC3E}">
        <p14:creationId xmlns:p14="http://schemas.microsoft.com/office/powerpoint/2010/main" val="9312714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42DE97C-3F0C-4562-B33D-9B03FD71BE17}" type="slidenum">
              <a:rPr lang="en-US" smtClean="0"/>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4A037EDD-1D8B-44E7-A17D-ED801242416F}" type="datetimeFigureOut">
              <a:rPr lang="en-US" smtClean="0"/>
              <a:t>9/9/2021</a:t>
            </a:fld>
            <a:endParaRPr lang="en-US"/>
          </a:p>
        </p:txBody>
      </p:sp>
    </p:spTree>
    <p:extLst>
      <p:ext uri="{BB962C8B-B14F-4D97-AF65-F5344CB8AC3E}">
        <p14:creationId xmlns:p14="http://schemas.microsoft.com/office/powerpoint/2010/main" val="26489212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A037EDD-1D8B-44E7-A17D-ED801242416F}" type="datetimeFigureOut">
              <a:rPr lang="en-US" smtClean="0"/>
              <a:t>9/9/2021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42DE97C-3F0C-4562-B33D-9B03FD71BE1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374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4A037EDD-1D8B-44E7-A17D-ED801242416F}" type="datetimeFigureOut">
              <a:rPr lang="en-US" smtClean="0"/>
              <a:t>9/9/2021</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242DE97C-3F0C-4562-B33D-9B03FD71BE17}" type="slidenum">
              <a:rPr lang="en-US" smtClean="0"/>
              <a:t>‹#›</a:t>
            </a:fld>
            <a:endParaRPr lang="en-US"/>
          </a:p>
        </p:txBody>
      </p:sp>
    </p:spTree>
    <p:extLst>
      <p:ext uri="{BB962C8B-B14F-4D97-AF65-F5344CB8AC3E}">
        <p14:creationId xmlns:p14="http://schemas.microsoft.com/office/powerpoint/2010/main" val="11859368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4A037EDD-1D8B-44E7-A17D-ED801242416F}" type="datetimeFigureOut">
              <a:rPr lang="en-US" smtClean="0"/>
              <a:t>9/9/2021</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242DE97C-3F0C-4562-B33D-9B03FD71BE17}" type="slidenum">
              <a:rPr lang="en-US" smtClean="0"/>
              <a:t>‹#›</a:t>
            </a:fld>
            <a:endParaRPr lang="en-US"/>
          </a:p>
        </p:txBody>
      </p:sp>
    </p:spTree>
    <p:extLst>
      <p:ext uri="{BB962C8B-B14F-4D97-AF65-F5344CB8AC3E}">
        <p14:creationId xmlns:p14="http://schemas.microsoft.com/office/powerpoint/2010/main" val="390621399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8.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PNG"/><Relationship Id="rId1" Type="http://schemas.openxmlformats.org/officeDocument/2006/relationships/slideLayout" Target="../slideLayouts/slideLayout45.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0" y="283779"/>
            <a:ext cx="11932920" cy="512642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CHÀO MỪNG HỌC SINH LỚP 6 ĐẾN VỚI MÔN HỌC </a:t>
            </a:r>
          </a:p>
          <a:p>
            <a:pPr algn="ctr"/>
            <a:r>
              <a:rPr lang="en-US" sz="4000" b="1" dirty="0">
                <a:solidFill>
                  <a:srgbClr val="FF0000"/>
                </a:solidFill>
                <a:latin typeface="Arial" panose="020B0604020202020204" pitchFamily="34" charset="0"/>
                <a:cs typeface="Arial" panose="020B0604020202020204" pitchFamily="34" charset="0"/>
              </a:rPr>
              <a:t>KHOA HỌC TỰ NHIÊN 6</a:t>
            </a:r>
          </a:p>
        </p:txBody>
      </p:sp>
      <p:pic>
        <p:nvPicPr>
          <p:cNvPr id="3" name="Picture 6" descr="738458laff9tyai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2562" y="152400"/>
            <a:ext cx="12314237"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67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
            <a:ext cx="5575935" cy="399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1480" y="4328160"/>
            <a:ext cx="4511040"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Ứng dụng công nghệ vào cuộc sống; sản xuất, kinh doanh; Bảo vệ môi trường.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38" y="-45720"/>
            <a:ext cx="5369242" cy="390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66560" y="4328159"/>
            <a:ext cx="542544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Nâng cao nhận thức của con người về thế giới tự nhiên.</a:t>
            </a:r>
          </a:p>
        </p:txBody>
      </p:sp>
    </p:spTree>
    <p:extLst>
      <p:ext uri="{BB962C8B-B14F-4D97-AF65-F5344CB8AC3E}">
        <p14:creationId xmlns:p14="http://schemas.microsoft.com/office/powerpoint/2010/main" val="26347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81" y="2289"/>
            <a:ext cx="12122419" cy="6855711"/>
          </a:xfrm>
          <a:prstGeom prst="rect">
            <a:avLst/>
          </a:prstGeom>
        </p:spPr>
      </p:pic>
      <p:grpSp>
        <p:nvGrpSpPr>
          <p:cNvPr id="6" name="Group 5"/>
          <p:cNvGrpSpPr/>
          <p:nvPr/>
        </p:nvGrpSpPr>
        <p:grpSpPr>
          <a:xfrm>
            <a:off x="3137094" y="0"/>
            <a:ext cx="4529797" cy="6827432"/>
            <a:chOff x="3137094" y="283886"/>
            <a:chExt cx="4529797" cy="6544811"/>
          </a:xfrm>
        </p:grpSpPr>
        <p:cxnSp>
          <p:nvCxnSpPr>
            <p:cNvPr id="3" name="Straight Arrow Connector 2"/>
            <p:cNvCxnSpPr/>
            <p:nvPr/>
          </p:nvCxnSpPr>
          <p:spPr>
            <a:xfrm flipH="1" flipV="1">
              <a:off x="5383369" y="283886"/>
              <a:ext cx="18624" cy="5866228"/>
            </a:xfrm>
            <a:prstGeom prst="straightConnector1">
              <a:avLst/>
            </a:prstGeom>
            <a:ln w="177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37094" y="6150114"/>
              <a:ext cx="4529797" cy="678583"/>
            </a:xfrm>
            <a:prstGeom prst="rect">
              <a:avLst/>
            </a:prstGeom>
            <a:solidFill>
              <a:schemeClr val="accent4">
                <a:lumMod val="75000"/>
              </a:schemeClr>
            </a:solidFill>
          </p:spPr>
          <p:txBody>
            <a:bodyPr wrap="square" rtlCol="0">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KHOA HỌC TỰ NHIÊN CÓ VAI TRÒ QUAN TRỌNG TRONG: </a:t>
              </a:r>
            </a:p>
          </p:txBody>
        </p:sp>
      </p:grpSp>
      <p:grpSp>
        <p:nvGrpSpPr>
          <p:cNvPr id="9" name="Group 8"/>
          <p:cNvGrpSpPr/>
          <p:nvPr/>
        </p:nvGrpSpPr>
        <p:grpSpPr>
          <a:xfrm>
            <a:off x="188928" y="2632753"/>
            <a:ext cx="5678291" cy="1602898"/>
            <a:chOff x="188928" y="2632753"/>
            <a:chExt cx="5678291" cy="1602898"/>
          </a:xfrm>
        </p:grpSpPr>
        <p:grpSp>
          <p:nvGrpSpPr>
            <p:cNvPr id="21" name="Group 20"/>
            <p:cNvGrpSpPr/>
            <p:nvPr/>
          </p:nvGrpSpPr>
          <p:grpSpPr>
            <a:xfrm>
              <a:off x="188928" y="2632753"/>
              <a:ext cx="5678291" cy="1602898"/>
              <a:chOff x="1039935" y="1077770"/>
              <a:chExt cx="3198868" cy="994539"/>
            </a:xfrm>
          </p:grpSpPr>
          <p:sp>
            <p:nvSpPr>
              <p:cNvPr id="24" name="Flowchart: Document 12"/>
              <p:cNvSpPr/>
              <p:nvPr/>
            </p:nvSpPr>
            <p:spPr>
              <a:xfrm>
                <a:off x="1039935" y="1096106"/>
                <a:ext cx="3142633" cy="9762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732366" y="1077770"/>
                <a:ext cx="506437" cy="5064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49406" y="1190520"/>
                <a:ext cx="283699" cy="2836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p:cNvSpPr txBox="1"/>
            <p:nvPr/>
          </p:nvSpPr>
          <p:spPr>
            <a:xfrm>
              <a:off x="924991" y="2687909"/>
              <a:ext cx="383936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Chăm sóc sức khoẻ con người </a:t>
              </a:r>
            </a:p>
          </p:txBody>
        </p:sp>
        <p:sp>
          <p:nvSpPr>
            <p:cNvPr id="70" name="Oval 69"/>
            <p:cNvSpPr/>
            <p:nvPr/>
          </p:nvSpPr>
          <p:spPr>
            <a:xfrm flipH="1">
              <a:off x="396241" y="3008110"/>
              <a:ext cx="979168" cy="911714"/>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71" name="TextBox 70"/>
            <p:cNvSpPr txBox="1"/>
            <p:nvPr/>
          </p:nvSpPr>
          <p:spPr>
            <a:xfrm flipH="1">
              <a:off x="594361" y="3199162"/>
              <a:ext cx="1152637"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03</a:t>
              </a:r>
            </a:p>
          </p:txBody>
        </p:sp>
      </p:grpSp>
      <p:grpSp>
        <p:nvGrpSpPr>
          <p:cNvPr id="7" name="Group 6"/>
          <p:cNvGrpSpPr/>
          <p:nvPr/>
        </p:nvGrpSpPr>
        <p:grpSpPr>
          <a:xfrm>
            <a:off x="5007219" y="1622646"/>
            <a:ext cx="6986661" cy="1775703"/>
            <a:chOff x="5007219" y="1622646"/>
            <a:chExt cx="6986661" cy="1775703"/>
          </a:xfrm>
        </p:grpSpPr>
        <p:grpSp>
          <p:nvGrpSpPr>
            <p:cNvPr id="54" name="Group 53"/>
            <p:cNvGrpSpPr/>
            <p:nvPr/>
          </p:nvGrpSpPr>
          <p:grpSpPr>
            <a:xfrm>
              <a:off x="5194404" y="1622646"/>
              <a:ext cx="6799476" cy="1775703"/>
              <a:chOff x="5146182" y="1621153"/>
              <a:chExt cx="4104654" cy="1155128"/>
            </a:xfrm>
          </p:grpSpPr>
          <p:grpSp>
            <p:nvGrpSpPr>
              <p:cNvPr id="27" name="Group 26"/>
              <p:cNvGrpSpPr/>
              <p:nvPr/>
            </p:nvGrpSpPr>
            <p:grpSpPr>
              <a:xfrm flipH="1">
                <a:off x="5146182" y="1639721"/>
                <a:ext cx="4104654" cy="1136560"/>
                <a:chOff x="1505243" y="1002692"/>
                <a:chExt cx="4118476" cy="1136560"/>
              </a:xfrm>
            </p:grpSpPr>
            <p:sp>
              <p:nvSpPr>
                <p:cNvPr id="31" name="Flowchart: Document 12"/>
                <p:cNvSpPr/>
                <p:nvPr/>
              </p:nvSpPr>
              <p:spPr>
                <a:xfrm>
                  <a:off x="1505243" y="1002692"/>
                  <a:ext cx="4118476" cy="113656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29" name="Oval 28"/>
                <p:cNvSpPr/>
                <p:nvPr/>
              </p:nvSpPr>
              <p:spPr>
                <a:xfrm>
                  <a:off x="1788708" y="1203032"/>
                  <a:ext cx="593087" cy="593087"/>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30" name="TextBox 29"/>
                <p:cNvSpPr txBox="1"/>
                <p:nvPr/>
              </p:nvSpPr>
              <p:spPr>
                <a:xfrm>
                  <a:off x="1562839" y="1335641"/>
                  <a:ext cx="698158" cy="340364"/>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02</a:t>
                  </a:r>
                </a:p>
              </p:txBody>
            </p:sp>
          </p:grpSp>
          <p:sp>
            <p:nvSpPr>
              <p:cNvPr id="49" name="TextBox 48"/>
              <p:cNvSpPr txBox="1"/>
              <p:nvPr/>
            </p:nvSpPr>
            <p:spPr>
              <a:xfrm>
                <a:off x="5771793" y="1621153"/>
                <a:ext cx="2776397" cy="90096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Nâng cao nhận thức của con người về thế giới </a:t>
                </a:r>
              </a:p>
              <a:p>
                <a:pPr algn="ctr"/>
                <a:r>
                  <a:rPr lang="en-US" sz="2800" b="1" dirty="0">
                    <a:solidFill>
                      <a:schemeClr val="bg1"/>
                    </a:solidFill>
                    <a:latin typeface="Arial" panose="020B0604020202020204" pitchFamily="34" charset="0"/>
                    <a:cs typeface="Arial" panose="020B0604020202020204" pitchFamily="34" charset="0"/>
                  </a:rPr>
                  <a:t>       tự nhiên</a:t>
                </a:r>
              </a:p>
            </p:txBody>
          </p:sp>
        </p:grpSp>
        <p:sp>
          <p:nvSpPr>
            <p:cNvPr id="76" name="Oval 75"/>
            <p:cNvSpPr/>
            <p:nvPr/>
          </p:nvSpPr>
          <p:spPr>
            <a:xfrm>
              <a:off x="5007219" y="1626912"/>
              <a:ext cx="875241" cy="7775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209490" y="1800024"/>
              <a:ext cx="490298" cy="4355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976739" y="3714792"/>
            <a:ext cx="7120172" cy="1975767"/>
            <a:chOff x="4976739" y="3714792"/>
            <a:chExt cx="7120172" cy="1975767"/>
          </a:xfrm>
        </p:grpSpPr>
        <p:sp>
          <p:nvSpPr>
            <p:cNvPr id="38" name="Flowchart: Document 12"/>
            <p:cNvSpPr/>
            <p:nvPr/>
          </p:nvSpPr>
          <p:spPr>
            <a:xfrm flipH="1">
              <a:off x="5237107" y="3722382"/>
              <a:ext cx="6694839" cy="196817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647714" y="3758147"/>
              <a:ext cx="4973516" cy="1384995"/>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Ứng dụng công nghệ vào cuộc sống, sản xuất, </a:t>
              </a:r>
            </a:p>
            <a:p>
              <a:pPr algn="r"/>
              <a:r>
                <a:rPr lang="en-US" sz="2800" b="1" dirty="0">
                  <a:solidFill>
                    <a:schemeClr val="bg1"/>
                  </a:solidFill>
                  <a:latin typeface="Arial" panose="020B0604020202020204" pitchFamily="34" charset="0"/>
                  <a:cs typeface="Arial" panose="020B0604020202020204" pitchFamily="34" charset="0"/>
                </a:rPr>
                <a:t>     kinh doanh</a:t>
              </a:r>
            </a:p>
          </p:txBody>
        </p:sp>
        <p:sp>
          <p:nvSpPr>
            <p:cNvPr id="68" name="Oval 67"/>
            <p:cNvSpPr/>
            <p:nvPr/>
          </p:nvSpPr>
          <p:spPr>
            <a:xfrm flipH="1">
              <a:off x="10746154" y="4044599"/>
              <a:ext cx="979168" cy="911714"/>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69" name="TextBox 68"/>
            <p:cNvSpPr txBox="1"/>
            <p:nvPr/>
          </p:nvSpPr>
          <p:spPr>
            <a:xfrm flipH="1">
              <a:off x="10944274" y="4235651"/>
              <a:ext cx="1152637"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04</a:t>
              </a:r>
            </a:p>
          </p:txBody>
        </p:sp>
        <p:sp>
          <p:nvSpPr>
            <p:cNvPr id="80" name="Oval 79"/>
            <p:cNvSpPr/>
            <p:nvPr/>
          </p:nvSpPr>
          <p:spPr>
            <a:xfrm>
              <a:off x="4976739" y="3714792"/>
              <a:ext cx="875241" cy="7775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179010" y="3887904"/>
              <a:ext cx="490298" cy="4355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9581" y="4522708"/>
            <a:ext cx="5782399" cy="2243854"/>
            <a:chOff x="69581" y="4522708"/>
            <a:chExt cx="5782399" cy="2243854"/>
          </a:xfrm>
        </p:grpSpPr>
        <p:grpSp>
          <p:nvGrpSpPr>
            <p:cNvPr id="57" name="Group 56"/>
            <p:cNvGrpSpPr/>
            <p:nvPr/>
          </p:nvGrpSpPr>
          <p:grpSpPr>
            <a:xfrm>
              <a:off x="69581" y="4522708"/>
              <a:ext cx="5550180" cy="2243854"/>
              <a:chOff x="1544255" y="4899558"/>
              <a:chExt cx="4118476" cy="1136560"/>
            </a:xfrm>
          </p:grpSpPr>
          <p:sp>
            <p:nvSpPr>
              <p:cNvPr id="45" name="Flowchart: Document 12"/>
              <p:cNvSpPr/>
              <p:nvPr/>
            </p:nvSpPr>
            <p:spPr>
              <a:xfrm>
                <a:off x="1544255" y="4899558"/>
                <a:ext cx="4118476" cy="113656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2" name="TextBox 51"/>
              <p:cNvSpPr txBox="1"/>
              <p:nvPr/>
            </p:nvSpPr>
            <p:spPr>
              <a:xfrm>
                <a:off x="2396058" y="4907993"/>
                <a:ext cx="2353939" cy="803279"/>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Bảo vệ môi trường và phát triển bền vững</a:t>
                </a:r>
              </a:p>
            </p:txBody>
          </p:sp>
        </p:grpSp>
        <p:sp>
          <p:nvSpPr>
            <p:cNvPr id="72" name="Oval 71"/>
            <p:cNvSpPr/>
            <p:nvPr/>
          </p:nvSpPr>
          <p:spPr>
            <a:xfrm flipH="1">
              <a:off x="188928" y="4675460"/>
              <a:ext cx="979168" cy="911714"/>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73" name="TextBox 72"/>
            <p:cNvSpPr txBox="1"/>
            <p:nvPr/>
          </p:nvSpPr>
          <p:spPr>
            <a:xfrm flipH="1">
              <a:off x="387048" y="4866512"/>
              <a:ext cx="1152637"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05</a:t>
              </a:r>
            </a:p>
          </p:txBody>
        </p:sp>
        <p:sp>
          <p:nvSpPr>
            <p:cNvPr id="82" name="Oval 81"/>
            <p:cNvSpPr/>
            <p:nvPr/>
          </p:nvSpPr>
          <p:spPr>
            <a:xfrm>
              <a:off x="4976739" y="4705392"/>
              <a:ext cx="875241" cy="7775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179010" y="4878504"/>
              <a:ext cx="490298" cy="4355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188928" y="590719"/>
            <a:ext cx="5663052" cy="1813758"/>
            <a:chOff x="188928" y="590719"/>
            <a:chExt cx="5663052" cy="1813758"/>
          </a:xfrm>
        </p:grpSpPr>
        <p:grpSp>
          <p:nvGrpSpPr>
            <p:cNvPr id="53" name="Group 52"/>
            <p:cNvGrpSpPr/>
            <p:nvPr/>
          </p:nvGrpSpPr>
          <p:grpSpPr>
            <a:xfrm>
              <a:off x="188928" y="590719"/>
              <a:ext cx="5457105" cy="1813758"/>
              <a:chOff x="1544255" y="599542"/>
              <a:chExt cx="4118476" cy="1180286"/>
            </a:xfrm>
          </p:grpSpPr>
          <p:sp>
            <p:nvSpPr>
              <p:cNvPr id="13" name="Flowchart: Document 12"/>
              <p:cNvSpPr/>
              <p:nvPr/>
            </p:nvSpPr>
            <p:spPr>
              <a:xfrm>
                <a:off x="1544255" y="643268"/>
                <a:ext cx="4118476" cy="113656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6502"/>
                  <a:gd name="connsiteY0" fmla="*/ 0 h 20818"/>
                  <a:gd name="connsiteX1" fmla="*/ 21600 w 26502"/>
                  <a:gd name="connsiteY1" fmla="*/ 0 h 20818"/>
                  <a:gd name="connsiteX2" fmla="*/ 26502 w 26502"/>
                  <a:gd name="connsiteY2" fmla="*/ 10122 h 20818"/>
                  <a:gd name="connsiteX3" fmla="*/ 0 w 26502"/>
                  <a:gd name="connsiteY3" fmla="*/ 20172 h 20818"/>
                  <a:gd name="connsiteX4" fmla="*/ 0 w 26502"/>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6655"/>
                  <a:gd name="connsiteY0" fmla="*/ 0 h 20818"/>
                  <a:gd name="connsiteX1" fmla="*/ 26655 w 26655"/>
                  <a:gd name="connsiteY1" fmla="*/ 0 h 20818"/>
                  <a:gd name="connsiteX2" fmla="*/ 26502 w 26655"/>
                  <a:gd name="connsiteY2" fmla="*/ 10122 h 20818"/>
                  <a:gd name="connsiteX3" fmla="*/ 0 w 26655"/>
                  <a:gd name="connsiteY3" fmla="*/ 20172 h 20818"/>
                  <a:gd name="connsiteX4" fmla="*/ 0 w 26655"/>
                  <a:gd name="connsiteY4" fmla="*/ 0 h 20818"/>
                  <a:gd name="connsiteX0" fmla="*/ 0 w 27230"/>
                  <a:gd name="connsiteY0" fmla="*/ 0 h 20818"/>
                  <a:gd name="connsiteX1" fmla="*/ 26655 w 27230"/>
                  <a:gd name="connsiteY1" fmla="*/ 0 h 20818"/>
                  <a:gd name="connsiteX2" fmla="*/ 26502 w 27230"/>
                  <a:gd name="connsiteY2" fmla="*/ 10122 h 20818"/>
                  <a:gd name="connsiteX3" fmla="*/ 0 w 27230"/>
                  <a:gd name="connsiteY3" fmla="*/ 20172 h 20818"/>
                  <a:gd name="connsiteX4" fmla="*/ 0 w 27230"/>
                  <a:gd name="connsiteY4" fmla="*/ 0 h 20818"/>
                  <a:gd name="connsiteX0" fmla="*/ 0 w 27978"/>
                  <a:gd name="connsiteY0" fmla="*/ 0 h 20818"/>
                  <a:gd name="connsiteX1" fmla="*/ 26655 w 27978"/>
                  <a:gd name="connsiteY1" fmla="*/ 0 h 20818"/>
                  <a:gd name="connsiteX2" fmla="*/ 26502 w 27978"/>
                  <a:gd name="connsiteY2" fmla="*/ 10122 h 20818"/>
                  <a:gd name="connsiteX3" fmla="*/ 0 w 27978"/>
                  <a:gd name="connsiteY3" fmla="*/ 20172 h 20818"/>
                  <a:gd name="connsiteX4" fmla="*/ 0 w 27978"/>
                  <a:gd name="connsiteY4" fmla="*/ 0 h 20818"/>
                  <a:gd name="connsiteX0" fmla="*/ 0 w 29122"/>
                  <a:gd name="connsiteY0" fmla="*/ 0 h 20818"/>
                  <a:gd name="connsiteX1" fmla="*/ 26655 w 29122"/>
                  <a:gd name="connsiteY1" fmla="*/ 0 h 20818"/>
                  <a:gd name="connsiteX2" fmla="*/ 28122 w 29122"/>
                  <a:gd name="connsiteY2" fmla="*/ 9514 h 20818"/>
                  <a:gd name="connsiteX3" fmla="*/ 26502 w 29122"/>
                  <a:gd name="connsiteY3" fmla="*/ 10122 h 20818"/>
                  <a:gd name="connsiteX4" fmla="*/ 0 w 29122"/>
                  <a:gd name="connsiteY4" fmla="*/ 20172 h 20818"/>
                  <a:gd name="connsiteX5" fmla="*/ 0 w 29122"/>
                  <a:gd name="connsiteY5" fmla="*/ 0 h 20818"/>
                  <a:gd name="connsiteX0" fmla="*/ 0 w 29540"/>
                  <a:gd name="connsiteY0" fmla="*/ 0 h 20818"/>
                  <a:gd name="connsiteX1" fmla="*/ 26655 w 29540"/>
                  <a:gd name="connsiteY1" fmla="*/ 0 h 20818"/>
                  <a:gd name="connsiteX2" fmla="*/ 29041 w 29540"/>
                  <a:gd name="connsiteY2" fmla="*/ 10114 h 20818"/>
                  <a:gd name="connsiteX3" fmla="*/ 26502 w 29540"/>
                  <a:gd name="connsiteY3" fmla="*/ 10122 h 20818"/>
                  <a:gd name="connsiteX4" fmla="*/ 0 w 29540"/>
                  <a:gd name="connsiteY4" fmla="*/ 20172 h 20818"/>
                  <a:gd name="connsiteX5" fmla="*/ 0 w 29540"/>
                  <a:gd name="connsiteY5" fmla="*/ 0 h 20818"/>
                  <a:gd name="connsiteX0" fmla="*/ 0 w 29623"/>
                  <a:gd name="connsiteY0" fmla="*/ 0 h 20818"/>
                  <a:gd name="connsiteX1" fmla="*/ 26655 w 29623"/>
                  <a:gd name="connsiteY1" fmla="*/ 0 h 20818"/>
                  <a:gd name="connsiteX2" fmla="*/ 29194 w 29623"/>
                  <a:gd name="connsiteY2" fmla="*/ 9514 h 20818"/>
                  <a:gd name="connsiteX3" fmla="*/ 26502 w 29623"/>
                  <a:gd name="connsiteY3" fmla="*/ 10122 h 20818"/>
                  <a:gd name="connsiteX4" fmla="*/ 0 w 29623"/>
                  <a:gd name="connsiteY4" fmla="*/ 20172 h 20818"/>
                  <a:gd name="connsiteX5" fmla="*/ 0 w 29623"/>
                  <a:gd name="connsiteY5" fmla="*/ 0 h 20818"/>
                  <a:gd name="connsiteX0" fmla="*/ 0 w 30472"/>
                  <a:gd name="connsiteY0" fmla="*/ 0 h 20818"/>
                  <a:gd name="connsiteX1" fmla="*/ 26655 w 30472"/>
                  <a:gd name="connsiteY1" fmla="*/ 0 h 20818"/>
                  <a:gd name="connsiteX2" fmla="*/ 30420 w 30472"/>
                  <a:gd name="connsiteY2" fmla="*/ 7114 h 20818"/>
                  <a:gd name="connsiteX3" fmla="*/ 26502 w 30472"/>
                  <a:gd name="connsiteY3" fmla="*/ 10122 h 20818"/>
                  <a:gd name="connsiteX4" fmla="*/ 0 w 30472"/>
                  <a:gd name="connsiteY4" fmla="*/ 20172 h 20818"/>
                  <a:gd name="connsiteX5" fmla="*/ 0 w 30472"/>
                  <a:gd name="connsiteY5" fmla="*/ 0 h 20818"/>
                  <a:gd name="connsiteX0" fmla="*/ 544 w 31016"/>
                  <a:gd name="connsiteY0" fmla="*/ 0 h 20818"/>
                  <a:gd name="connsiteX1" fmla="*/ 27199 w 31016"/>
                  <a:gd name="connsiteY1" fmla="*/ 0 h 20818"/>
                  <a:gd name="connsiteX2" fmla="*/ 30964 w 31016"/>
                  <a:gd name="connsiteY2" fmla="*/ 7114 h 20818"/>
                  <a:gd name="connsiteX3" fmla="*/ 27046 w 31016"/>
                  <a:gd name="connsiteY3" fmla="*/ 10122 h 20818"/>
                  <a:gd name="connsiteX4" fmla="*/ 544 w 31016"/>
                  <a:gd name="connsiteY4" fmla="*/ 20172 h 20818"/>
                  <a:gd name="connsiteX5" fmla="*/ 544 w 31016"/>
                  <a:gd name="connsiteY5" fmla="*/ 0 h 20818"/>
                  <a:gd name="connsiteX0" fmla="*/ 3400 w 33872"/>
                  <a:gd name="connsiteY0" fmla="*/ 0 h 20818"/>
                  <a:gd name="connsiteX1" fmla="*/ 30055 w 33872"/>
                  <a:gd name="connsiteY1" fmla="*/ 0 h 20818"/>
                  <a:gd name="connsiteX2" fmla="*/ 33820 w 33872"/>
                  <a:gd name="connsiteY2" fmla="*/ 7114 h 20818"/>
                  <a:gd name="connsiteX3" fmla="*/ 29902 w 33872"/>
                  <a:gd name="connsiteY3" fmla="*/ 10122 h 20818"/>
                  <a:gd name="connsiteX4" fmla="*/ 3400 w 33872"/>
                  <a:gd name="connsiteY4" fmla="*/ 20172 h 20818"/>
                  <a:gd name="connsiteX5" fmla="*/ 170 w 33872"/>
                  <a:gd name="connsiteY5" fmla="*/ 10800 h 20818"/>
                  <a:gd name="connsiteX6" fmla="*/ 3400 w 33872"/>
                  <a:gd name="connsiteY6" fmla="*/ 0 h 20818"/>
                  <a:gd name="connsiteX0" fmla="*/ 3750 w 34222"/>
                  <a:gd name="connsiteY0" fmla="*/ 0 h 20818"/>
                  <a:gd name="connsiteX1" fmla="*/ 30405 w 34222"/>
                  <a:gd name="connsiteY1" fmla="*/ 0 h 20818"/>
                  <a:gd name="connsiteX2" fmla="*/ 34170 w 34222"/>
                  <a:gd name="connsiteY2" fmla="*/ 7114 h 20818"/>
                  <a:gd name="connsiteX3" fmla="*/ 30252 w 34222"/>
                  <a:gd name="connsiteY3" fmla="*/ 10122 h 20818"/>
                  <a:gd name="connsiteX4" fmla="*/ 3750 w 34222"/>
                  <a:gd name="connsiteY4" fmla="*/ 20172 h 20818"/>
                  <a:gd name="connsiteX5" fmla="*/ 60 w 34222"/>
                  <a:gd name="connsiteY5" fmla="*/ 11100 h 20818"/>
                  <a:gd name="connsiteX6" fmla="*/ 3750 w 34222"/>
                  <a:gd name="connsiteY6" fmla="*/ 0 h 2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22" h="20818">
                    <a:moveTo>
                      <a:pt x="3750" y="0"/>
                    </a:moveTo>
                    <a:lnTo>
                      <a:pt x="30405" y="0"/>
                    </a:lnTo>
                    <a:cubicBezTo>
                      <a:pt x="34888" y="1136"/>
                      <a:pt x="34195" y="5427"/>
                      <a:pt x="34170" y="7114"/>
                    </a:cubicBezTo>
                    <a:cubicBezTo>
                      <a:pt x="34145" y="8801"/>
                      <a:pt x="34735" y="7896"/>
                      <a:pt x="30252" y="10122"/>
                    </a:cubicBezTo>
                    <a:cubicBezTo>
                      <a:pt x="19452" y="10122"/>
                      <a:pt x="14550" y="23922"/>
                      <a:pt x="3750" y="20172"/>
                    </a:cubicBezTo>
                    <a:cubicBezTo>
                      <a:pt x="-746" y="20535"/>
                      <a:pt x="60" y="14462"/>
                      <a:pt x="60" y="11100"/>
                    </a:cubicBezTo>
                    <a:cubicBezTo>
                      <a:pt x="60" y="7738"/>
                      <a:pt x="-771" y="2050"/>
                      <a:pt x="3750" y="0"/>
                    </a:cubicBez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155616" y="599542"/>
                <a:ext cx="2567878" cy="993351"/>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Hoạt động </a:t>
                </a:r>
              </a:p>
              <a:p>
                <a:pPr algn="ctr"/>
                <a:r>
                  <a:rPr lang="en-US" sz="2800" b="1" dirty="0">
                    <a:solidFill>
                      <a:schemeClr val="bg1"/>
                    </a:solidFill>
                    <a:latin typeface="Arial" panose="020B0604020202020204" pitchFamily="34" charset="0"/>
                    <a:cs typeface="Arial" panose="020B0604020202020204" pitchFamily="34" charset="0"/>
                  </a:rPr>
                  <a:t>nghiên cứu khoa học </a:t>
                </a:r>
              </a:p>
            </p:txBody>
          </p:sp>
        </p:grpSp>
        <p:sp>
          <p:nvSpPr>
            <p:cNvPr id="78" name="Oval 77"/>
            <p:cNvSpPr/>
            <p:nvPr/>
          </p:nvSpPr>
          <p:spPr>
            <a:xfrm>
              <a:off x="4976739" y="651552"/>
              <a:ext cx="875241" cy="7775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179010" y="824664"/>
              <a:ext cx="490298" cy="4355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flipH="1">
              <a:off x="243841" y="889750"/>
              <a:ext cx="979168" cy="911714"/>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85" name="TextBox 84"/>
            <p:cNvSpPr txBox="1"/>
            <p:nvPr/>
          </p:nvSpPr>
          <p:spPr>
            <a:xfrm flipH="1">
              <a:off x="441961" y="1080802"/>
              <a:ext cx="1152637"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01</a:t>
              </a:r>
            </a:p>
          </p:txBody>
        </p:sp>
      </p:grpSp>
    </p:spTree>
    <p:extLst>
      <p:ext uri="{BB962C8B-B14F-4D97-AF65-F5344CB8AC3E}">
        <p14:creationId xmlns:p14="http://schemas.microsoft.com/office/powerpoint/2010/main" val="26941778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6760" y="355630"/>
            <a:ext cx="11231880" cy="954107"/>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Em hãy kể tên một số hoạt động thực tế có đóng góp vai trò của khoa học tự nhiên.</a:t>
            </a:r>
          </a:p>
        </p:txBody>
      </p:sp>
      <p:sp>
        <p:nvSpPr>
          <p:cNvPr id="3" name="Rectangle 2"/>
          <p:cNvSpPr/>
          <p:nvPr/>
        </p:nvSpPr>
        <p:spPr>
          <a:xfrm>
            <a:off x="383550" y="1556702"/>
            <a:ext cx="3487410" cy="2555875"/>
          </a:xfrm>
          <a:prstGeom prst="rect">
            <a:avLst/>
          </a:prstGeom>
          <a:blipFill rotWithShape="1">
            <a:blip r:embed="rId2"/>
            <a:srcRect/>
            <a:stretch>
              <a:fillRect l="-2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Rectangle 4"/>
          <p:cNvSpPr/>
          <p:nvPr/>
        </p:nvSpPr>
        <p:spPr>
          <a:xfrm>
            <a:off x="8277870" y="1282382"/>
            <a:ext cx="3441690" cy="2555875"/>
          </a:xfrm>
          <a:prstGeom prst="rect">
            <a:avLst/>
          </a:prstGeom>
          <a:blipFill rotWithShape="1">
            <a:blip r:embed="rId3"/>
            <a:srcRect/>
            <a:stretch>
              <a:fillRect t="-10000" b="-10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Rectangle 5"/>
          <p:cNvSpPr/>
          <p:nvPr/>
        </p:nvSpPr>
        <p:spPr>
          <a:xfrm>
            <a:off x="8034030" y="3948817"/>
            <a:ext cx="3700770" cy="1958893"/>
          </a:xfrm>
          <a:prstGeom prst="rect">
            <a:avLst/>
          </a:prstGeom>
          <a:blipFill rotWithShape="1">
            <a:blip r:embed="rId4"/>
            <a:srcRect/>
            <a:stretch>
              <a:fillRect t="-23000" b="-2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Rectangle 6"/>
          <p:cNvSpPr/>
          <p:nvPr/>
        </p:nvSpPr>
        <p:spPr>
          <a:xfrm>
            <a:off x="435615" y="4188777"/>
            <a:ext cx="3435345" cy="2555875"/>
          </a:xfrm>
          <a:prstGeom prst="rect">
            <a:avLst/>
          </a:prstGeom>
          <a:blipFill rotWithShape="1">
            <a:blip r:embed="rId5"/>
            <a:srcRect/>
            <a:stretch>
              <a:fillRect t="-23000" b="-2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TextBox 7"/>
          <p:cNvSpPr txBox="1"/>
          <p:nvPr/>
        </p:nvSpPr>
        <p:spPr>
          <a:xfrm>
            <a:off x="4122420" y="2357585"/>
            <a:ext cx="199644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Sản xuất Vacxin</a:t>
            </a:r>
          </a:p>
        </p:txBody>
      </p:sp>
      <p:sp>
        <p:nvSpPr>
          <p:cNvPr id="10" name="TextBox 9"/>
          <p:cNvSpPr txBox="1"/>
          <p:nvPr/>
        </p:nvSpPr>
        <p:spPr>
          <a:xfrm>
            <a:off x="4000500" y="4989660"/>
            <a:ext cx="1996440"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Tưới nước tự động</a:t>
            </a:r>
          </a:p>
        </p:txBody>
      </p:sp>
      <p:sp>
        <p:nvSpPr>
          <p:cNvPr id="11" name="TextBox 10"/>
          <p:cNvSpPr txBox="1"/>
          <p:nvPr/>
        </p:nvSpPr>
        <p:spPr>
          <a:xfrm>
            <a:off x="7279650" y="1555878"/>
            <a:ext cx="1996440"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Sản xuất thuốc trừ sâu sinh học</a:t>
            </a:r>
          </a:p>
        </p:txBody>
      </p:sp>
      <p:sp>
        <p:nvSpPr>
          <p:cNvPr id="12" name="TextBox 11"/>
          <p:cNvSpPr txBox="1"/>
          <p:nvPr/>
        </p:nvSpPr>
        <p:spPr>
          <a:xfrm>
            <a:off x="6776730" y="5907710"/>
            <a:ext cx="532638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Hệ thống nước nóng sử dụng năng lượng mặt trời</a:t>
            </a:r>
          </a:p>
        </p:txBody>
      </p:sp>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4" y="354920"/>
            <a:ext cx="775188" cy="80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7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6360" y="213360"/>
            <a:ext cx="9006840" cy="1077218"/>
          </a:xfrm>
          <a:prstGeom prst="rect">
            <a:avLst/>
          </a:prstGeom>
          <a:noFill/>
        </p:spPr>
        <p:txBody>
          <a:bodyPr wrap="square" rtlCol="0">
            <a:spAutoFit/>
          </a:bodyPr>
          <a:lstStyle/>
          <a:p>
            <a:pPr algn="ctr"/>
            <a:r>
              <a:rPr lang="en-US" sz="3200" b="1" dirty="0">
                <a:solidFill>
                  <a:srgbClr val="336600"/>
                </a:solidFill>
                <a:latin typeface="Arial" panose="020B0604020202020204" pitchFamily="34" charset="0"/>
                <a:cs typeface="Arial" panose="020B0604020202020204" pitchFamily="34" charset="0"/>
              </a:rPr>
              <a:t>MỞ ĐẦU</a:t>
            </a:r>
          </a:p>
          <a:p>
            <a:pPr algn="ctr"/>
            <a:r>
              <a:rPr lang="en-US" sz="3200" b="1" dirty="0">
                <a:solidFill>
                  <a:srgbClr val="336600"/>
                </a:solidFill>
                <a:latin typeface="Arial" panose="020B0604020202020204" pitchFamily="34" charset="0"/>
                <a:cs typeface="Arial" panose="020B0604020202020204" pitchFamily="34" charset="0"/>
              </a:rPr>
              <a:t>BÀI 1: GIỚI THIỆU VỀ KHOA HỌC TỰ NHIÊN</a:t>
            </a:r>
          </a:p>
        </p:txBody>
      </p:sp>
      <p:sp>
        <p:nvSpPr>
          <p:cNvPr id="3" name="TextBox 2"/>
          <p:cNvSpPr txBox="1"/>
          <p:nvPr/>
        </p:nvSpPr>
        <p:spPr>
          <a:xfrm>
            <a:off x="685800" y="1219200"/>
            <a:ext cx="477012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1. Khoa học tự nhiên</a:t>
            </a:r>
          </a:p>
        </p:txBody>
      </p:sp>
      <p:sp>
        <p:nvSpPr>
          <p:cNvPr id="5" name="Rectangle 4"/>
          <p:cNvSpPr/>
          <p:nvPr/>
        </p:nvSpPr>
        <p:spPr>
          <a:xfrm>
            <a:off x="1219200" y="1742420"/>
            <a:ext cx="10180320" cy="1384995"/>
          </a:xfrm>
          <a:prstGeom prst="rect">
            <a:avLst/>
          </a:prstGeom>
        </p:spPr>
        <p:txBody>
          <a:bodyPr wrap="square">
            <a:spAutoFit/>
          </a:bodyPr>
          <a:lstStyle/>
          <a:p>
            <a:r>
              <a:rPr lang="vi-VN" sz="2800" b="1" dirty="0"/>
              <a:t>Khoa học tự nhiên là ngành khoa học nghiên cứu về các sự vật, hiện tượng, quy luật tự nhiên, những ảnh hưởng của chúng đến cuộc sống con người và môi trường.</a:t>
            </a:r>
            <a:endParaRPr lang="en-US" sz="2800" b="1"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42" y="1739586"/>
            <a:ext cx="818397" cy="73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6280" y="3127415"/>
            <a:ext cx="1030224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2. Vai trò của khoa học tự nhiên trong cuộc sống</a:t>
            </a:r>
          </a:p>
        </p:txBody>
      </p:sp>
      <p:sp>
        <p:nvSpPr>
          <p:cNvPr id="4" name="Rectangle 3"/>
          <p:cNvSpPr/>
          <p:nvPr/>
        </p:nvSpPr>
        <p:spPr>
          <a:xfrm>
            <a:off x="1112520" y="3652183"/>
            <a:ext cx="10835640" cy="2677656"/>
          </a:xfrm>
          <a:prstGeom prst="rect">
            <a:avLst/>
          </a:prstGeom>
        </p:spPr>
        <p:txBody>
          <a:bodyPr wrap="square">
            <a:spAutoFit/>
          </a:bodyPr>
          <a:lstStyle/>
          <a:p>
            <a:r>
              <a:rPr lang="vi-VN" sz="2800" b="1" dirty="0">
                <a:latin typeface="Arial" panose="020B0604020202020204" pitchFamily="34" charset="0"/>
                <a:cs typeface="Arial" panose="020B0604020202020204" pitchFamily="34" charset="0"/>
              </a:rPr>
              <a:t>Khoa học tự nhiên có vai trò quan trọng trong:</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Hoạt động nghiên cứu khoa học.</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Nâng cao nhận thức của con người về thế giới tự nhiên.</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Ứ</a:t>
            </a:r>
            <a:r>
              <a:rPr lang="vi-VN" sz="2800" b="1" dirty="0">
                <a:latin typeface="Arial" panose="020B0604020202020204" pitchFamily="34" charset="0"/>
                <a:cs typeface="Arial" panose="020B0604020202020204" pitchFamily="34" charset="0"/>
              </a:rPr>
              <a:t>ng dụng công nghệ vào cuộc sống, sản xuất, kinh doanh.</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Chăm sóc sức khoẻ con người.</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Bảo vệ môi trường và phát triển b</a:t>
            </a:r>
            <a:r>
              <a:rPr lang="en-US" sz="2800" b="1" dirty="0">
                <a:latin typeface="Arial" panose="020B0604020202020204" pitchFamily="34" charset="0"/>
                <a:cs typeface="Arial" panose="020B0604020202020204" pitchFamily="34" charset="0"/>
              </a:rPr>
              <a:t>ề</a:t>
            </a:r>
            <a:r>
              <a:rPr lang="vi-VN" sz="2800" b="1" dirty="0">
                <a:latin typeface="Arial" panose="020B0604020202020204" pitchFamily="34" charset="0"/>
                <a:cs typeface="Arial" panose="020B0604020202020204" pitchFamily="34" charset="0"/>
              </a:rPr>
              <a:t>n vững.</a:t>
            </a:r>
            <a:endParaRPr lang="en-US" sz="2800" b="1" dirty="0">
              <a:latin typeface="Arial" panose="020B0604020202020204" pitchFamily="34" charset="0"/>
              <a:cs typeface="Arial" panose="020B0604020202020204" pitchFamily="34"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23" y="3732192"/>
            <a:ext cx="720278" cy="643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61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op 4+ hệ thống tưới cây tự động được tin dùng nhất hiện nay">
            <a:extLst>
              <a:ext uri="{FF2B5EF4-FFF2-40B4-BE49-F238E27FC236}">
                <a16:creationId xmlns:a16="http://schemas.microsoft.com/office/drawing/2014/main" id="{90D2917D-E4DE-40AA-8814-D4C91C585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853441"/>
            <a:ext cx="11810999"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321" y="0"/>
            <a:ext cx="11811000" cy="1384995"/>
          </a:xfrm>
          <a:prstGeom prst="rect">
            <a:avLst/>
          </a:prstGeom>
          <a:solidFill>
            <a:srgbClr val="0070C0"/>
          </a:solidFill>
        </p:spPr>
        <p:txBody>
          <a:bodyPr wrap="square" rtlCol="0">
            <a:spAutoFit/>
          </a:bodyPr>
          <a:lstStyle/>
          <a:p>
            <a:r>
              <a:rPr lang="en-US" sz="2800" b="1" dirty="0">
                <a:solidFill>
                  <a:schemeClr val="bg1"/>
                </a:solidFill>
                <a:latin typeface="Arial" panose="020B0604020202020204" pitchFamily="34" charset="0"/>
                <a:ea typeface="Tahoma" panose="020B0604030504040204" pitchFamily="34" charset="0"/>
                <a:cs typeface="Arial" panose="020B0604020202020204" pitchFamily="34" charset="0"/>
              </a:rPr>
              <a:t>VẬN DỤNG : Hệ thống tưới rau tự động được bà con nông dân lắp đặt để tưới tiêu quy mô lớn . Hãy cho biết vai trò nào của khoa học tự nhiên trong hoạt động đó ?</a:t>
            </a:r>
          </a:p>
        </p:txBody>
      </p:sp>
      <p:sp>
        <p:nvSpPr>
          <p:cNvPr id="4" name="TextBox 3"/>
          <p:cNvSpPr txBox="1"/>
          <p:nvPr/>
        </p:nvSpPr>
        <p:spPr>
          <a:xfrm>
            <a:off x="1304314" y="2859612"/>
            <a:ext cx="9394166"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Ứng dụng công nghệ vào cuộc sống, sản xuất, </a:t>
            </a:r>
          </a:p>
          <a:p>
            <a:pPr algn="ctr"/>
            <a:r>
              <a:rPr lang="en-US" sz="3200" b="1" dirty="0">
                <a:solidFill>
                  <a:srgbClr val="FF0000"/>
                </a:solidFill>
                <a:latin typeface="Arial" panose="020B0604020202020204" pitchFamily="34" charset="0"/>
                <a:cs typeface="Arial" panose="020B0604020202020204" pitchFamily="34" charset="0"/>
              </a:rPr>
              <a:t>     kinh doanh</a:t>
            </a:r>
          </a:p>
        </p:txBody>
      </p:sp>
    </p:spTree>
    <p:extLst>
      <p:ext uri="{BB962C8B-B14F-4D97-AF65-F5344CB8AC3E}">
        <p14:creationId xmlns:p14="http://schemas.microsoft.com/office/powerpoint/2010/main" val="197701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6360" y="213360"/>
            <a:ext cx="9006840" cy="1077218"/>
          </a:xfrm>
          <a:prstGeom prst="rect">
            <a:avLst/>
          </a:prstGeom>
          <a:noFill/>
        </p:spPr>
        <p:txBody>
          <a:bodyPr wrap="square" rtlCol="0">
            <a:spAutoFit/>
          </a:bodyPr>
          <a:lstStyle/>
          <a:p>
            <a:pPr algn="ctr"/>
            <a:r>
              <a:rPr lang="en-US" sz="3200" b="1" dirty="0">
                <a:solidFill>
                  <a:srgbClr val="336600"/>
                </a:solidFill>
                <a:latin typeface="Arial" panose="020B0604020202020204" pitchFamily="34" charset="0"/>
                <a:cs typeface="Arial" panose="020B0604020202020204" pitchFamily="34" charset="0"/>
              </a:rPr>
              <a:t>MỞ ĐẦU</a:t>
            </a:r>
          </a:p>
          <a:p>
            <a:pPr algn="ctr"/>
            <a:r>
              <a:rPr lang="en-US" sz="3200" b="1" dirty="0">
                <a:solidFill>
                  <a:srgbClr val="336600"/>
                </a:solidFill>
                <a:latin typeface="Arial" panose="020B0604020202020204" pitchFamily="34" charset="0"/>
                <a:cs typeface="Arial" panose="020B0604020202020204" pitchFamily="34" charset="0"/>
              </a:rPr>
              <a:t>BÀI 1: GIỚI THIỆU VỀ KHOA HỌC TỰ NHIÊN</a:t>
            </a:r>
          </a:p>
        </p:txBody>
      </p:sp>
      <p:sp>
        <p:nvSpPr>
          <p:cNvPr id="3" name="TextBox 2"/>
          <p:cNvSpPr txBox="1"/>
          <p:nvPr/>
        </p:nvSpPr>
        <p:spPr>
          <a:xfrm>
            <a:off x="685800" y="1219200"/>
            <a:ext cx="477012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1. Khoa học tự nhiên</a:t>
            </a:r>
          </a:p>
        </p:txBody>
      </p:sp>
      <p:sp>
        <p:nvSpPr>
          <p:cNvPr id="7" name="TextBox 6"/>
          <p:cNvSpPr txBox="1"/>
          <p:nvPr/>
        </p:nvSpPr>
        <p:spPr>
          <a:xfrm>
            <a:off x="685800" y="1908215"/>
            <a:ext cx="1030224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2. Vai trò của khoa học tự nhiên trong cuộc sống</a:t>
            </a:r>
          </a:p>
        </p:txBody>
      </p:sp>
      <p:sp>
        <p:nvSpPr>
          <p:cNvPr id="9" name="TextBox 8"/>
          <p:cNvSpPr txBox="1"/>
          <p:nvPr/>
        </p:nvSpPr>
        <p:spPr>
          <a:xfrm>
            <a:off x="670560" y="2517815"/>
            <a:ext cx="190500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3. Bài tập</a:t>
            </a:r>
          </a:p>
        </p:txBody>
      </p:sp>
    </p:spTree>
    <p:extLst>
      <p:ext uri="{BB962C8B-B14F-4D97-AF65-F5344CB8AC3E}">
        <p14:creationId xmlns:p14="http://schemas.microsoft.com/office/powerpoint/2010/main" val="364509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40" y="774115"/>
            <a:ext cx="11475720" cy="954107"/>
          </a:xfrm>
          <a:prstGeom prst="rect">
            <a:avLst/>
          </a:prstGeom>
        </p:spPr>
        <p:txBody>
          <a:bodyPr wrap="square">
            <a:spAutoFit/>
          </a:bodyPr>
          <a:lstStyle/>
          <a:p>
            <a:r>
              <a:rPr lang="vi-VN" sz="2800" b="1" dirty="0">
                <a:solidFill>
                  <a:srgbClr val="0000CC"/>
                </a:solidFill>
              </a:rPr>
              <a:t>Câu 1</a:t>
            </a:r>
            <a:r>
              <a:rPr lang="vi-VN" sz="2800" b="1" dirty="0"/>
              <a:t>. Hoạt động nào sau đây của con người là hoạt động nghiên cứu khoa học?</a:t>
            </a:r>
            <a:endParaRPr lang="en-US" sz="2800" b="1" dirty="0"/>
          </a:p>
        </p:txBody>
      </p:sp>
      <p:sp>
        <p:nvSpPr>
          <p:cNvPr id="4" name="Rectangle 3"/>
          <p:cNvSpPr/>
          <p:nvPr/>
        </p:nvSpPr>
        <p:spPr>
          <a:xfrm>
            <a:off x="561092" y="1948934"/>
            <a:ext cx="7779117" cy="523220"/>
          </a:xfrm>
          <a:prstGeom prst="rect">
            <a:avLst/>
          </a:prstGeom>
        </p:spPr>
        <p:txBody>
          <a:bodyPr wrap="none">
            <a:spAutoFit/>
          </a:bodyPr>
          <a:lstStyle/>
          <a:p>
            <a:r>
              <a:rPr lang="vi-VN" sz="2800" b="1" dirty="0">
                <a:latin typeface="Arial" panose="020B0604020202020204" pitchFamily="34" charset="0"/>
                <a:cs typeface="Arial" panose="020B0604020202020204" pitchFamily="34" charset="0"/>
              </a:rPr>
              <a:t>A. Tr</a:t>
            </a:r>
            <a:r>
              <a:rPr lang="en-US" sz="2800" b="1" dirty="0">
                <a:latin typeface="Arial" panose="020B0604020202020204" pitchFamily="34" charset="0"/>
                <a:cs typeface="Arial" panose="020B0604020202020204" pitchFamily="34" charset="0"/>
              </a:rPr>
              <a:t>ồ</a:t>
            </a:r>
            <a:r>
              <a:rPr lang="vi-VN" sz="2800" b="1" dirty="0">
                <a:latin typeface="Arial" panose="020B0604020202020204" pitchFamily="34" charset="0"/>
                <a:cs typeface="Arial" panose="020B0604020202020204" pitchFamily="34" charset="0"/>
              </a:rPr>
              <a:t>ng hoa với quy mô lớn trong nhà kính.</a:t>
            </a:r>
            <a:endParaRPr lang="en-US" sz="2800" b="1" dirty="0">
              <a:latin typeface="Arial" panose="020B0604020202020204" pitchFamily="34" charset="0"/>
              <a:cs typeface="Arial" panose="020B0604020202020204" pitchFamily="34" charset="0"/>
            </a:endParaRPr>
          </a:p>
        </p:txBody>
      </p:sp>
      <p:sp>
        <p:nvSpPr>
          <p:cNvPr id="5" name="Rectangle 4"/>
          <p:cNvSpPr/>
          <p:nvPr/>
        </p:nvSpPr>
        <p:spPr>
          <a:xfrm>
            <a:off x="561092" y="2650421"/>
            <a:ext cx="11889988" cy="954107"/>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B. </a:t>
            </a:r>
            <a:r>
              <a:rPr lang="vi-VN" sz="2800" b="1" dirty="0">
                <a:latin typeface="Arial" panose="020B0604020202020204" pitchFamily="34" charset="0"/>
                <a:cs typeface="Arial" panose="020B0604020202020204" pitchFamily="34" charset="0"/>
              </a:rPr>
              <a:t>Nghiên cứu </a:t>
            </a:r>
            <a:r>
              <a:rPr lang="en-US" sz="2800" b="1" dirty="0">
                <a:latin typeface="Arial" panose="020B0604020202020204" pitchFamily="34" charset="0"/>
                <a:cs typeface="Arial" panose="020B0604020202020204" pitchFamily="34" charset="0"/>
              </a:rPr>
              <a:t>vaccine </a:t>
            </a:r>
            <a:r>
              <a:rPr lang="vi-VN" sz="2800" b="1" dirty="0">
                <a:latin typeface="Arial" panose="020B0604020202020204" pitchFamily="34" charset="0"/>
                <a:cs typeface="Arial" panose="020B0604020202020204" pitchFamily="34" charset="0"/>
              </a:rPr>
              <a:t>phòng chống </a:t>
            </a:r>
            <a:r>
              <a:rPr lang="en-US" sz="2800" b="1" dirty="0">
                <a:latin typeface="Arial" panose="020B0604020202020204" pitchFamily="34" charset="0"/>
                <a:cs typeface="Arial" panose="020B0604020202020204" pitchFamily="34" charset="0"/>
              </a:rPr>
              <a:t>virus corona </a:t>
            </a:r>
            <a:r>
              <a:rPr lang="vi-VN" sz="2800" b="1" dirty="0">
                <a:latin typeface="Arial" panose="020B0604020202020204" pitchFamily="34" charset="0"/>
                <a:cs typeface="Arial" panose="020B0604020202020204" pitchFamily="34" charset="0"/>
              </a:rPr>
              <a:t>trong phòng thí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t>
            </a:r>
            <a:r>
              <a:rPr lang="vi-VN" sz="2800" b="1" dirty="0">
                <a:latin typeface="Arial" panose="020B0604020202020204" pitchFamily="34" charset="0"/>
                <a:cs typeface="Arial" panose="020B0604020202020204" pitchFamily="34" charset="0"/>
              </a:rPr>
              <a:t>nghi</a:t>
            </a:r>
            <a:r>
              <a:rPr lang="en-US" sz="2800" b="1" dirty="0">
                <a:latin typeface="Arial" panose="020B0604020202020204" pitchFamily="34" charset="0"/>
                <a:cs typeface="Arial" panose="020B0604020202020204" pitchFamily="34" charset="0"/>
              </a:rPr>
              <a:t>ệ</a:t>
            </a:r>
            <a:r>
              <a:rPr lang="vi-VN" sz="2800" b="1" dirty="0">
                <a:latin typeface="Arial" panose="020B0604020202020204" pitchFamily="34" charset="0"/>
                <a:cs typeface="Arial" panose="020B0604020202020204" pitchFamily="34" charset="0"/>
              </a:rPr>
              <a:t>m.</a:t>
            </a:r>
            <a:endParaRPr lang="en-US" sz="2800" b="1" dirty="0">
              <a:latin typeface="Arial" panose="020B0604020202020204" pitchFamily="34" charset="0"/>
              <a:cs typeface="Arial" panose="020B0604020202020204" pitchFamily="34" charset="0"/>
            </a:endParaRPr>
          </a:p>
        </p:txBody>
      </p:sp>
      <p:sp>
        <p:nvSpPr>
          <p:cNvPr id="6" name="Rectangle 5"/>
          <p:cNvSpPr/>
          <p:nvPr/>
        </p:nvSpPr>
        <p:spPr>
          <a:xfrm>
            <a:off x="561092" y="3657749"/>
            <a:ext cx="11158468" cy="523220"/>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C. </a:t>
            </a:r>
            <a:r>
              <a:rPr lang="vi-VN" sz="2800" b="1" dirty="0">
                <a:latin typeface="Arial" panose="020B0604020202020204" pitchFamily="34" charset="0"/>
                <a:cs typeface="Arial" panose="020B0604020202020204" pitchFamily="34" charset="0"/>
              </a:rPr>
              <a:t>Sản xuất mu</a:t>
            </a:r>
            <a:r>
              <a:rPr lang="en-US" sz="2800" b="1" dirty="0">
                <a:latin typeface="Arial" panose="020B0604020202020204" pitchFamily="34" charset="0"/>
                <a:cs typeface="Arial" panose="020B0604020202020204" pitchFamily="34" charset="0"/>
              </a:rPr>
              <a:t>ố</a:t>
            </a:r>
            <a:r>
              <a:rPr lang="vi-VN" sz="2800" b="1" dirty="0">
                <a:latin typeface="Arial" panose="020B0604020202020204" pitchFamily="34" charset="0"/>
                <a:cs typeface="Arial" panose="020B0604020202020204" pitchFamily="34" charset="0"/>
              </a:rPr>
              <a:t>i ăn từ nước biển bằng phương pháp phơi cát.</a:t>
            </a:r>
            <a:endParaRPr lang="en-US" sz="2800" b="1" dirty="0">
              <a:latin typeface="Arial" panose="020B0604020202020204" pitchFamily="34" charset="0"/>
              <a:cs typeface="Arial" panose="020B0604020202020204" pitchFamily="34" charset="0"/>
            </a:endParaRPr>
          </a:p>
        </p:txBody>
      </p:sp>
      <p:sp>
        <p:nvSpPr>
          <p:cNvPr id="7" name="Rectangle 6"/>
          <p:cNvSpPr/>
          <p:nvPr/>
        </p:nvSpPr>
        <p:spPr>
          <a:xfrm>
            <a:off x="561092" y="4524494"/>
            <a:ext cx="8533105"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D. </a:t>
            </a:r>
            <a:r>
              <a:rPr lang="vi-VN" sz="2800" b="1" dirty="0">
                <a:latin typeface="Arial" panose="020B0604020202020204" pitchFamily="34" charset="0"/>
                <a:cs typeface="Arial" panose="020B0604020202020204" pitchFamily="34" charset="0"/>
              </a:rPr>
              <a:t>Vận hành nhà máy thuỷ điện để sản xuất điện.</a:t>
            </a:r>
            <a:endParaRPr lang="en-US" sz="2800" b="1" dirty="0">
              <a:latin typeface="Arial" panose="020B0604020202020204" pitchFamily="34" charset="0"/>
              <a:cs typeface="Arial" panose="020B0604020202020204" pitchFamily="34" charset="0"/>
            </a:endParaRPr>
          </a:p>
        </p:txBody>
      </p:sp>
      <p:sp>
        <p:nvSpPr>
          <p:cNvPr id="8" name="Oval 7"/>
          <p:cNvSpPr/>
          <p:nvPr/>
        </p:nvSpPr>
        <p:spPr>
          <a:xfrm>
            <a:off x="457200" y="2620685"/>
            <a:ext cx="640080" cy="64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6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5"/>
                                        </p:tgtEl>
                                        <p:attrNameLst>
                                          <p:attrName>style.color</p:attrName>
                                        </p:attrNameLst>
                                      </p:cBhvr>
                                      <p:to>
                                        <a:srgbClr val="FC261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91235"/>
            <a:ext cx="10927080" cy="954107"/>
          </a:xfrm>
          <a:prstGeom prst="rect">
            <a:avLst/>
          </a:prstGeom>
        </p:spPr>
        <p:txBody>
          <a:bodyPr wrap="square">
            <a:spAutoFit/>
          </a:bodyPr>
          <a:lstStyle/>
          <a:p>
            <a:r>
              <a:rPr lang="vi-VN" sz="2800" b="1" dirty="0">
                <a:solidFill>
                  <a:srgbClr val="0000CC"/>
                </a:solidFill>
                <a:latin typeface="Arial" panose="020B0604020202020204" pitchFamily="34" charset="0"/>
                <a:cs typeface="Arial" panose="020B0604020202020204" pitchFamily="34" charset="0"/>
              </a:rPr>
              <a:t>Câu 2.</a:t>
            </a:r>
            <a:r>
              <a:rPr lang="vi-VN" sz="2800" b="1" dirty="0">
                <a:latin typeface="Arial" panose="020B0604020202020204" pitchFamily="34" charset="0"/>
                <a:cs typeface="Arial" panose="020B0604020202020204" pitchFamily="34" charset="0"/>
              </a:rPr>
              <a:t> Hoạt động nào sau đây của con người </a:t>
            </a:r>
            <a:r>
              <a:rPr lang="vi-VN" sz="2800" b="1" dirty="0">
                <a:solidFill>
                  <a:srgbClr val="C00000"/>
                </a:solidFill>
                <a:latin typeface="Arial" panose="020B0604020202020204" pitchFamily="34" charset="0"/>
                <a:cs typeface="Arial" panose="020B0604020202020204" pitchFamily="34" charset="0"/>
              </a:rPr>
              <a:t>không phải </a:t>
            </a:r>
            <a:r>
              <a:rPr lang="vi-VN" sz="2800" b="1" dirty="0">
                <a:latin typeface="Arial" panose="020B0604020202020204" pitchFamily="34" charset="0"/>
                <a:cs typeface="Arial" panose="020B0604020202020204" pitchFamily="34" charset="0"/>
              </a:rPr>
              <a:t>là hoạt động nghiên cứu khoa học?</a:t>
            </a:r>
            <a:endParaRPr lang="en-US" sz="2800" b="1" dirty="0">
              <a:latin typeface="Arial" panose="020B0604020202020204" pitchFamily="34" charset="0"/>
              <a:cs typeface="Arial" panose="020B0604020202020204" pitchFamily="34" charset="0"/>
            </a:endParaRPr>
          </a:p>
        </p:txBody>
      </p:sp>
      <p:sp>
        <p:nvSpPr>
          <p:cNvPr id="3" name="Rectangle 2"/>
          <p:cNvSpPr/>
          <p:nvPr/>
        </p:nvSpPr>
        <p:spPr>
          <a:xfrm>
            <a:off x="701040" y="1703755"/>
            <a:ext cx="10226040" cy="523220"/>
          </a:xfrm>
          <a:prstGeom prst="rect">
            <a:avLst/>
          </a:prstGeom>
        </p:spPr>
        <p:txBody>
          <a:bodyPr wrap="square">
            <a:spAutoFit/>
          </a:bodyPr>
          <a:lstStyle/>
          <a:p>
            <a:r>
              <a:rPr lang="vi-VN" sz="2800" b="1" dirty="0">
                <a:latin typeface="Arial" panose="020B0604020202020204" pitchFamily="34" charset="0"/>
                <a:cs typeface="Arial" panose="020B0604020202020204" pitchFamily="34" charset="0"/>
              </a:rPr>
              <a:t>A. Theo dõi nuôi cấy mô cây tr</a:t>
            </a:r>
            <a:r>
              <a:rPr lang="en-US" sz="2800" b="1" dirty="0">
                <a:latin typeface="Arial" panose="020B0604020202020204" pitchFamily="34" charset="0"/>
                <a:cs typeface="Arial" panose="020B0604020202020204" pitchFamily="34" charset="0"/>
              </a:rPr>
              <a:t>ồ</a:t>
            </a:r>
            <a:r>
              <a:rPr lang="vi-VN" sz="2800" b="1" dirty="0">
                <a:latin typeface="Arial" panose="020B0604020202020204" pitchFamily="34" charset="0"/>
                <a:cs typeface="Arial" panose="020B0604020202020204" pitchFamily="34" charset="0"/>
              </a:rPr>
              <a:t>ng trong phòng thí nghiệm.</a:t>
            </a:r>
            <a:endParaRPr lang="en-US" sz="2800" b="1" dirty="0">
              <a:latin typeface="Arial" panose="020B0604020202020204" pitchFamily="34" charset="0"/>
              <a:cs typeface="Arial" panose="020B0604020202020204" pitchFamily="34" charset="0"/>
            </a:endParaRPr>
          </a:p>
        </p:txBody>
      </p:sp>
      <p:sp>
        <p:nvSpPr>
          <p:cNvPr id="4" name="Rectangle 3"/>
          <p:cNvSpPr/>
          <p:nvPr/>
        </p:nvSpPr>
        <p:spPr>
          <a:xfrm>
            <a:off x="701040" y="2721114"/>
            <a:ext cx="6567824" cy="523220"/>
          </a:xfrm>
          <a:prstGeom prst="rect">
            <a:avLst/>
          </a:prstGeom>
        </p:spPr>
        <p:txBody>
          <a:bodyPr wrap="none">
            <a:spAutoFit/>
          </a:bodyPr>
          <a:lstStyle/>
          <a:p>
            <a:r>
              <a:rPr lang="vi-VN" sz="2800" b="1" dirty="0">
                <a:latin typeface="Arial" panose="020B0604020202020204" pitchFamily="34" charset="0"/>
                <a:cs typeface="Arial" panose="020B0604020202020204" pitchFamily="34" charset="0"/>
              </a:rPr>
              <a:t>B. Làm thí nghiệm đi</a:t>
            </a:r>
            <a:r>
              <a:rPr lang="en-US" sz="2800" b="1" dirty="0">
                <a:latin typeface="Arial" panose="020B0604020202020204" pitchFamily="34" charset="0"/>
                <a:cs typeface="Arial" panose="020B0604020202020204" pitchFamily="34" charset="0"/>
              </a:rPr>
              <a:t>ề</a:t>
            </a:r>
            <a:r>
              <a:rPr lang="vi-VN" sz="2800" b="1" dirty="0">
                <a:latin typeface="Arial" panose="020B0604020202020204" pitchFamily="34" charset="0"/>
                <a:cs typeface="Arial" panose="020B0604020202020204" pitchFamily="34" charset="0"/>
              </a:rPr>
              <a:t>u chế chất</a:t>
            </a:r>
            <a:r>
              <a:rPr lang="en-US" sz="2800" b="1" dirty="0">
                <a:latin typeface="Arial" panose="020B0604020202020204" pitchFamily="34" charset="0"/>
                <a:cs typeface="Arial" panose="020B0604020202020204" pitchFamily="34" charset="0"/>
              </a:rPr>
              <a:t> mới</a:t>
            </a:r>
            <a:r>
              <a:rPr lang="vi-VN"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5" name="Rectangle 4"/>
          <p:cNvSpPr/>
          <p:nvPr/>
        </p:nvSpPr>
        <p:spPr>
          <a:xfrm>
            <a:off x="701040" y="3805684"/>
            <a:ext cx="6694461" cy="523220"/>
          </a:xfrm>
          <a:prstGeom prst="rect">
            <a:avLst/>
          </a:prstGeom>
        </p:spPr>
        <p:txBody>
          <a:bodyPr wrap="none">
            <a:spAutoFit/>
          </a:bodyPr>
          <a:lstStyle/>
          <a:p>
            <a:r>
              <a:rPr lang="vi-VN" sz="2800" b="1" dirty="0">
                <a:latin typeface="Arial" panose="020B0604020202020204" pitchFamily="34" charset="0"/>
                <a:cs typeface="Arial" panose="020B0604020202020204" pitchFamily="34" charset="0"/>
              </a:rPr>
              <a:t>C. Lấy mẫu đất đ</a:t>
            </a:r>
            <a:r>
              <a:rPr lang="en-US" sz="2800" b="1" dirty="0">
                <a:latin typeface="Arial" panose="020B0604020202020204" pitchFamily="34" charset="0"/>
                <a:cs typeface="Arial" panose="020B0604020202020204" pitchFamily="34" charset="0"/>
              </a:rPr>
              <a:t>ể</a:t>
            </a:r>
            <a:r>
              <a:rPr lang="vi-VN" sz="2800" b="1" dirty="0">
                <a:latin typeface="Arial" panose="020B0604020202020204" pitchFamily="34" charset="0"/>
                <a:cs typeface="Arial" panose="020B0604020202020204" pitchFamily="34" charset="0"/>
              </a:rPr>
              <a:t> phân loại đất tr</a:t>
            </a:r>
            <a:r>
              <a:rPr lang="en-US" sz="2800" b="1" dirty="0">
                <a:latin typeface="Arial" panose="020B0604020202020204" pitchFamily="34" charset="0"/>
                <a:cs typeface="Arial" panose="020B0604020202020204" pitchFamily="34" charset="0"/>
              </a:rPr>
              <a:t>ồ</a:t>
            </a:r>
            <a:r>
              <a:rPr lang="vi-VN" sz="2800" b="1" dirty="0">
                <a:latin typeface="Arial" panose="020B0604020202020204" pitchFamily="34" charset="0"/>
                <a:cs typeface="Arial" panose="020B0604020202020204" pitchFamily="34" charset="0"/>
              </a:rPr>
              <a:t>ng.</a:t>
            </a:r>
            <a:endParaRPr lang="en-US" sz="2800" b="1" dirty="0">
              <a:latin typeface="Arial" panose="020B0604020202020204" pitchFamily="34" charset="0"/>
              <a:cs typeface="Arial" panose="020B0604020202020204" pitchFamily="34" charset="0"/>
            </a:endParaRPr>
          </a:p>
        </p:txBody>
      </p:sp>
      <p:sp>
        <p:nvSpPr>
          <p:cNvPr id="6" name="Rectangle 5"/>
          <p:cNvSpPr/>
          <p:nvPr/>
        </p:nvSpPr>
        <p:spPr>
          <a:xfrm>
            <a:off x="715664" y="4920734"/>
            <a:ext cx="5436104" cy="523220"/>
          </a:xfrm>
          <a:prstGeom prst="rect">
            <a:avLst/>
          </a:prstGeom>
        </p:spPr>
        <p:txBody>
          <a:bodyPr wrap="none">
            <a:spAutoFit/>
          </a:bodyPr>
          <a:lstStyle/>
          <a:p>
            <a:r>
              <a:rPr lang="vi-VN" sz="2800" b="1" dirty="0">
                <a:latin typeface="Arial" panose="020B0604020202020204" pitchFamily="34" charset="0"/>
                <a:cs typeface="Arial" panose="020B0604020202020204" pitchFamily="34" charset="0"/>
              </a:rPr>
              <a:t>D. Sản xuất phân bón hoá học.</a:t>
            </a:r>
            <a:endParaRPr lang="en-US" sz="2800" b="1" dirty="0">
              <a:latin typeface="Arial" panose="020B0604020202020204" pitchFamily="34" charset="0"/>
              <a:cs typeface="Arial" panose="020B0604020202020204" pitchFamily="34" charset="0"/>
            </a:endParaRPr>
          </a:p>
        </p:txBody>
      </p:sp>
      <p:sp>
        <p:nvSpPr>
          <p:cNvPr id="7" name="Oval 6"/>
          <p:cNvSpPr/>
          <p:nvPr/>
        </p:nvSpPr>
        <p:spPr>
          <a:xfrm>
            <a:off x="594360" y="4876205"/>
            <a:ext cx="640080" cy="6400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6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6"/>
                                        </p:tgtEl>
                                        <p:attrNameLst>
                                          <p:attrName>style.color</p:attrName>
                                        </p:attrNameLst>
                                      </p:cBhvr>
                                      <p:to>
                                        <a:srgbClr val="FC261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2120" y="320040"/>
            <a:ext cx="8290560" cy="1630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HƯỚNG DẪN TRÌNH BÀY TRONG VỞ BÀI TẬP</a:t>
            </a:r>
          </a:p>
        </p:txBody>
      </p:sp>
      <p:sp>
        <p:nvSpPr>
          <p:cNvPr id="3" name="Rounded Rectangle 2"/>
          <p:cNvSpPr/>
          <p:nvPr/>
        </p:nvSpPr>
        <p:spPr>
          <a:xfrm>
            <a:off x="899160" y="2834640"/>
            <a:ext cx="11140440" cy="341376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Arial" panose="020B0604020202020204" pitchFamily="34" charset="0"/>
                <a:cs typeface="Arial" panose="020B0604020202020204" pitchFamily="34" charset="0"/>
              </a:rPr>
              <a:t>Câu 1: </a:t>
            </a:r>
          </a:p>
          <a:p>
            <a:r>
              <a:rPr lang="en-US" sz="2800" b="1" dirty="0">
                <a:solidFill>
                  <a:schemeClr val="tx1"/>
                </a:solidFill>
                <a:latin typeface="Arial" panose="020B0604020202020204" pitchFamily="34" charset="0"/>
                <a:cs typeface="Arial" panose="020B0604020202020204" pitchFamily="34" charset="0"/>
              </a:rPr>
              <a:t>    B. </a:t>
            </a:r>
            <a:r>
              <a:rPr lang="vi-VN" sz="2800" b="1" dirty="0">
                <a:solidFill>
                  <a:schemeClr val="tx1"/>
                </a:solidFill>
                <a:latin typeface="Arial" panose="020B0604020202020204" pitchFamily="34" charset="0"/>
                <a:cs typeface="Arial" panose="020B0604020202020204" pitchFamily="34" charset="0"/>
              </a:rPr>
              <a:t>Nghiên cứu </a:t>
            </a:r>
            <a:r>
              <a:rPr lang="en-US" sz="2800" b="1" dirty="0">
                <a:solidFill>
                  <a:schemeClr val="tx1"/>
                </a:solidFill>
                <a:latin typeface="Arial" panose="020B0604020202020204" pitchFamily="34" charset="0"/>
                <a:cs typeface="Arial" panose="020B0604020202020204" pitchFamily="34" charset="0"/>
              </a:rPr>
              <a:t>vaccine </a:t>
            </a:r>
            <a:r>
              <a:rPr lang="vi-VN" sz="2800" b="1" dirty="0">
                <a:solidFill>
                  <a:schemeClr val="tx1"/>
                </a:solidFill>
                <a:latin typeface="Arial" panose="020B0604020202020204" pitchFamily="34" charset="0"/>
                <a:cs typeface="Arial" panose="020B0604020202020204" pitchFamily="34" charset="0"/>
              </a:rPr>
              <a:t>phòng chống </a:t>
            </a:r>
            <a:r>
              <a:rPr lang="en-US" sz="2800" b="1" dirty="0">
                <a:solidFill>
                  <a:schemeClr val="tx1"/>
                </a:solidFill>
                <a:latin typeface="Arial" panose="020B0604020202020204" pitchFamily="34" charset="0"/>
                <a:cs typeface="Arial" panose="020B0604020202020204" pitchFamily="34" charset="0"/>
              </a:rPr>
              <a:t>virus corona </a:t>
            </a:r>
            <a:r>
              <a:rPr lang="vi-VN" sz="2800" b="1" dirty="0">
                <a:solidFill>
                  <a:schemeClr val="tx1"/>
                </a:solidFill>
                <a:latin typeface="Arial" panose="020B0604020202020204" pitchFamily="34" charset="0"/>
                <a:cs typeface="Arial" panose="020B0604020202020204" pitchFamily="34" charset="0"/>
              </a:rPr>
              <a:t>trong</a:t>
            </a:r>
            <a:r>
              <a:rPr lang="en-US" sz="2800" b="1" dirty="0">
                <a:solidFill>
                  <a:schemeClr val="tx1"/>
                </a:solidFill>
                <a:latin typeface="Arial" panose="020B0604020202020204" pitchFamily="34" charset="0"/>
                <a:cs typeface="Arial" panose="020B0604020202020204" pitchFamily="34" charset="0"/>
              </a:rPr>
              <a:t>       </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phòng thí nghi</a:t>
            </a:r>
            <a:r>
              <a:rPr lang="en-US" sz="2800" b="1" dirty="0">
                <a:solidFill>
                  <a:schemeClr val="tx1"/>
                </a:solidFill>
                <a:latin typeface="Arial" panose="020B0604020202020204" pitchFamily="34" charset="0"/>
                <a:cs typeface="Arial" panose="020B0604020202020204" pitchFamily="34" charset="0"/>
              </a:rPr>
              <a:t>ệ</a:t>
            </a:r>
            <a:r>
              <a:rPr lang="vi-VN" sz="2800" b="1" dirty="0">
                <a:solidFill>
                  <a:schemeClr val="tx1"/>
                </a:solidFill>
                <a:latin typeface="Arial" panose="020B0604020202020204" pitchFamily="34" charset="0"/>
                <a:cs typeface="Arial" panose="020B0604020202020204" pitchFamily="34" charset="0"/>
              </a:rPr>
              <a:t>m.</a:t>
            </a:r>
            <a:endParaRPr lang="en-US" sz="2800" b="1" dirty="0">
              <a:solidFill>
                <a:schemeClr val="tx1"/>
              </a:solidFill>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Câu 2:</a:t>
            </a:r>
          </a:p>
          <a:p>
            <a:r>
              <a:rPr lang="en-US" sz="2800" b="1" dirty="0">
                <a:solidFill>
                  <a:schemeClr val="tx1"/>
                </a:solidFill>
                <a:latin typeface="Arial" panose="020B0604020202020204" pitchFamily="34" charset="0"/>
                <a:cs typeface="Arial" panose="020B0604020202020204" pitchFamily="34" charset="0"/>
              </a:rPr>
              <a:t>    </a:t>
            </a:r>
            <a:r>
              <a:rPr lang="vi-VN" sz="2800" b="1" dirty="0">
                <a:solidFill>
                  <a:schemeClr val="tx1"/>
                </a:solidFill>
                <a:latin typeface="Arial" panose="020B0604020202020204" pitchFamily="34" charset="0"/>
                <a:cs typeface="Arial" panose="020B0604020202020204" pitchFamily="34" charset="0"/>
              </a:rPr>
              <a:t>D. Sản xuất phân bón hoá học.</a:t>
            </a:r>
            <a:endParaRPr lang="en-US" sz="2800" b="1" dirty="0">
              <a:solidFill>
                <a:schemeClr val="tx1"/>
              </a:solidFill>
              <a:latin typeface="Arial" panose="020B0604020202020204" pitchFamily="34" charset="0"/>
              <a:cs typeface="Arial" panose="020B0604020202020204" pitchFamily="34" charset="0"/>
            </a:endParaRPr>
          </a:p>
          <a:p>
            <a:endParaRPr lang="en-US" sz="2800" b="1" dirty="0">
              <a:solidFill>
                <a:schemeClr val="tx1"/>
              </a:solidFill>
              <a:latin typeface="Arial" panose="020B0604020202020204" pitchFamily="34" charset="0"/>
              <a:cs typeface="Arial" panose="020B0604020202020204" pitchFamily="34" charset="0"/>
            </a:endParaRPr>
          </a:p>
          <a:p>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43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783080" y="182880"/>
            <a:ext cx="7284720" cy="2133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Hướng dẫn về nhà</a:t>
            </a:r>
          </a:p>
        </p:txBody>
      </p:sp>
      <p:sp>
        <p:nvSpPr>
          <p:cNvPr id="3" name="Rounded Rectangle 2"/>
          <p:cNvSpPr/>
          <p:nvPr/>
        </p:nvSpPr>
        <p:spPr>
          <a:xfrm>
            <a:off x="1203960" y="2621280"/>
            <a:ext cx="8549640" cy="298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Arial" panose="020B0604020202020204" pitchFamily="34" charset="0"/>
                <a:cs typeface="Arial" panose="020B0604020202020204" pitchFamily="34" charset="0"/>
              </a:rPr>
              <a:t>1/ Chép đầy đủ nội dung bài học vào vở.</a:t>
            </a:r>
          </a:p>
          <a:p>
            <a:r>
              <a:rPr lang="en-US" sz="2800" b="1" dirty="0">
                <a:solidFill>
                  <a:schemeClr val="tx1"/>
                </a:solidFill>
                <a:latin typeface="Arial" panose="020B0604020202020204" pitchFamily="34" charset="0"/>
                <a:cs typeface="Arial" panose="020B0604020202020204" pitchFamily="34" charset="0"/>
              </a:rPr>
              <a:t>2/ Trả lời 2 câu hỏi phần bài tập vào vở.</a:t>
            </a:r>
          </a:p>
          <a:p>
            <a:r>
              <a:rPr lang="en-US" sz="2800" b="1" dirty="0">
                <a:solidFill>
                  <a:schemeClr val="tx1"/>
                </a:solidFill>
                <a:latin typeface="Arial" panose="020B0604020202020204" pitchFamily="34" charset="0"/>
                <a:cs typeface="Arial" panose="020B0604020202020204" pitchFamily="34" charset="0"/>
              </a:rPr>
              <a:t>3/ Làm bài tập 1.1 đến 1.6 trong sách bài tập vào vở.</a:t>
            </a:r>
          </a:p>
        </p:txBody>
      </p:sp>
    </p:spTree>
    <p:extLst>
      <p:ext uri="{BB962C8B-B14F-4D97-AF65-F5344CB8AC3E}">
        <p14:creationId xmlns:p14="http://schemas.microsoft.com/office/powerpoint/2010/main" val="3058653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descr="Thư viện PDF - Khoa Học Tự Nhiên 6 – Chân Trời Sáng T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Thư viện PDF - Khoa Học Tự Nhiên 6 – Chân Trời Sáng Tạ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D:\KIEU OANH\KHTN 6\Hình KHTN6\Sach HS KHTN 6_page-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196836"/>
            <a:ext cx="4611709" cy="64719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KIEU OANH\KHTN 6\btkht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639" y="83893"/>
            <a:ext cx="4944953" cy="658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218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781" y="4747252"/>
            <a:ext cx="2806071" cy="186927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094" y="1647114"/>
            <a:ext cx="2435192" cy="24351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972" y="4370575"/>
            <a:ext cx="2935955" cy="2216946"/>
          </a:xfrm>
          <a:prstGeom prst="rect">
            <a:avLst/>
          </a:prstGeom>
        </p:spPr>
      </p:pic>
      <p:sp>
        <p:nvSpPr>
          <p:cNvPr id="10" name="TextBox 9"/>
          <p:cNvSpPr txBox="1"/>
          <p:nvPr/>
        </p:nvSpPr>
        <p:spPr>
          <a:xfrm>
            <a:off x="9304328" y="5420279"/>
            <a:ext cx="27845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Biology</a:t>
            </a:r>
          </a:p>
        </p:txBody>
      </p:sp>
      <p:pic>
        <p:nvPicPr>
          <p:cNvPr id="11" name="Picture 5" descr="F:\Dropbox\nen PP\hinh dong\science_questionin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689" y="1933455"/>
            <a:ext cx="35258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9587" y="1647114"/>
            <a:ext cx="3109927" cy="1986206"/>
          </a:xfrm>
          <a:prstGeom prst="rect">
            <a:avLst/>
          </a:prstGeom>
        </p:spPr>
      </p:pic>
      <p:sp>
        <p:nvSpPr>
          <p:cNvPr id="12" name="Title 1"/>
          <p:cNvSpPr txBox="1">
            <a:spLocks/>
          </p:cNvSpPr>
          <p:nvPr/>
        </p:nvSpPr>
        <p:spPr>
          <a:xfrm>
            <a:off x="539968" y="65502"/>
            <a:ext cx="11082537" cy="164019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BÀI 2: </a:t>
            </a:r>
            <a:b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CÁC LĨNH VỰC CHỦ YẾU CỦA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KHOA HỌC TỰ NHIÊN</a:t>
            </a:r>
          </a:p>
        </p:txBody>
      </p:sp>
    </p:spTree>
    <p:extLst>
      <p:ext uri="{BB962C8B-B14F-4D97-AF65-F5344CB8AC3E}">
        <p14:creationId xmlns:p14="http://schemas.microsoft.com/office/powerpoint/2010/main" val="382784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725" y="264695"/>
            <a:ext cx="110088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 CÁC LĨNH VỰC CHỦ YẾU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KHOA HỌC TỰ NHIÊN</a:t>
            </a:r>
          </a:p>
        </p:txBody>
      </p:sp>
      <p:sp>
        <p:nvSpPr>
          <p:cNvPr id="5" name="Rectangle 4"/>
          <p:cNvSpPr/>
          <p:nvPr/>
        </p:nvSpPr>
        <p:spPr>
          <a:xfrm>
            <a:off x="301969" y="1453141"/>
            <a:ext cx="8894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1. LĨNH VỰC CHỦ Y</a:t>
            </a:r>
            <a:r>
              <a:rPr kumimoji="0" lang="en-US" sz="2800" b="1" i="0" u="none" strike="noStrike" kern="12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rPr>
              <a:t>Ế</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U CỦA KHOA HỌC TỰ NHIÊN</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6574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3"/>
          <p:cNvSpPr>
            <a:spLocks noChangeArrowheads="1" noChangeShapeType="1" noTextEdit="1"/>
          </p:cNvSpPr>
          <p:nvPr/>
        </p:nvSpPr>
        <p:spPr bwMode="auto">
          <a:xfrm>
            <a:off x="1603717" y="735602"/>
            <a:ext cx="9453489" cy="838200"/>
          </a:xfrm>
          <a:prstGeom prst="rect">
            <a:avLst/>
          </a:prstGeom>
        </p:spPr>
        <p:txBody>
          <a:bodyPr wrap="none" fromWordArt="1">
            <a:prstTxWarp prst="textPlain">
              <a:avLst>
                <a:gd name="adj" fmla="val 49674"/>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Arial" panose="020B0604020202020204" pitchFamily="34" charset="0"/>
                <a:ea typeface="+mn-ea"/>
                <a:cs typeface="Arial" panose="020B0604020202020204" pitchFamily="34" charset="0"/>
              </a:rPr>
              <a:t>QUAN SÁT THÍ NGHIỆM</a:t>
            </a:r>
            <a:endParaRPr kumimoji="0" lang="en-US" sz="36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Arial" panose="020B0604020202020204" pitchFamily="34" charset="0"/>
              <a:ea typeface="+mn-ea"/>
              <a:cs typeface="Arial" panose="020B0604020202020204" pitchFamily="34" charset="0"/>
            </a:endParaRPr>
          </a:p>
        </p:txBody>
      </p:sp>
      <p:pic>
        <p:nvPicPr>
          <p:cNvPr id="12291" name="Picture 23" descr="grade school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566" y="5146420"/>
            <a:ext cx="2828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278590" y="2188101"/>
            <a:ext cx="11428136" cy="197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cầu</a:t>
            </a: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Học</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sinh</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quan</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sát</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nghiệm</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trình</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bày</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kết</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quả</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nghiệm</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biết</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nghiệm</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thuộc</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vực</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khoa</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học</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altLang="en-US" sz="2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18333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9">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9">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9">
                                            <p:txEl>
                                              <p:pRg st="0" end="0"/>
                                            </p:txEl>
                                          </p:spTgt>
                                        </p:tgtEl>
                                      </p:cBhvr>
                                    </p:animEffect>
                                  </p:childTnLst>
                                </p:cTn>
                              </p:par>
                            </p:childTnLst>
                          </p:cTn>
                        </p:par>
                        <p:par>
                          <p:cTn id="12" fill="hold" nodeType="afterGroup">
                            <p:stCondLst>
                              <p:cond delay="500"/>
                            </p:stCondLst>
                            <p:childTnLst>
                              <p:par>
                                <p:cTn id="13" presetID="3" presetClass="entr" presetSubtype="10"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linds(horizontal)">
                                      <p:cBhvr>
                                        <p:cTn id="1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D7A13F72-8211-4E82-96FF-0AFDEF58E3A5}"/>
              </a:ext>
            </a:extLst>
          </p:cNvPr>
          <p:cNvGraphicFramePr>
            <a:graphicFrameLocks noGrp="1"/>
          </p:cNvGraphicFramePr>
          <p:nvPr>
            <p:ph idx="1"/>
            <p:extLst/>
          </p:nvPr>
        </p:nvGraphicFramePr>
        <p:xfrm>
          <a:off x="238179" y="685753"/>
          <a:ext cx="6361043" cy="3253773"/>
        </p:xfrm>
        <a:graphic>
          <a:graphicData uri="http://schemas.openxmlformats.org/drawingml/2006/table">
            <a:tbl>
              <a:tblPr>
                <a:noFill/>
                <a:tableStyleId>{5C22544A-7EE6-4342-B048-85BDC9FD1C3A}</a:tableStyleId>
              </a:tblPr>
              <a:tblGrid>
                <a:gridCol w="6361043">
                  <a:extLst>
                    <a:ext uri="{9D8B030D-6E8A-4147-A177-3AD203B41FA5}">
                      <a16:colId xmlns:a16="http://schemas.microsoft.com/office/drawing/2014/main" val="3328449848"/>
                    </a:ext>
                  </a:extLst>
                </a:gridCol>
              </a:tblGrid>
              <a:tr h="3253773">
                <a:tc>
                  <a:txBody>
                    <a:bodyPr/>
                    <a:lstStyle/>
                    <a:p>
                      <a:pPr algn="just">
                        <a:lnSpc>
                          <a:spcPct val="140000"/>
                        </a:lnSpc>
                      </a:pPr>
                      <a:r>
                        <a:rPr lang="en-US" sz="3300" b="1" dirty="0">
                          <a:solidFill>
                            <a:srgbClr val="FF0000"/>
                          </a:solidFill>
                          <a:effectLst/>
                          <a:latin typeface="Times New Roman" panose="02020603050405020304" pitchFamily="18" charset="0"/>
                          <a:cs typeface="Times New Roman" panose="02020603050405020304" pitchFamily="18" charset="0"/>
                        </a:rPr>
                        <a:t>          </a:t>
                      </a:r>
                      <a:r>
                        <a:rPr lang="vi-VN" sz="3300" b="1" dirty="0">
                          <a:solidFill>
                            <a:srgbClr val="FF0000"/>
                          </a:solidFill>
                          <a:effectLst/>
                          <a:latin typeface="Times New Roman" panose="02020603050405020304" pitchFamily="18" charset="0"/>
                          <a:cs typeface="Times New Roman" panose="02020603050405020304" pitchFamily="18" charset="0"/>
                        </a:rPr>
                        <a:t>Thí nghiệm 1:</a:t>
                      </a:r>
                      <a:endParaRPr lang="en-US" sz="3300" b="1" dirty="0">
                        <a:solidFill>
                          <a:srgbClr val="FF0000"/>
                        </a:solidFill>
                        <a:effectLst/>
                        <a:latin typeface="Times New Roman" panose="02020603050405020304" pitchFamily="18" charset="0"/>
                        <a:cs typeface="Times New Roman" panose="02020603050405020304" pitchFamily="18" charset="0"/>
                      </a:endParaRPr>
                    </a:p>
                    <a:p>
                      <a:pPr algn="just">
                        <a:lnSpc>
                          <a:spcPct val="140000"/>
                        </a:lnSpc>
                      </a:pPr>
                      <a:r>
                        <a:rPr lang="vi-VN" sz="3300" b="1" dirty="0">
                          <a:solidFill>
                            <a:schemeClr val="tx1">
                              <a:lumMod val="95000"/>
                              <a:lumOff val="5000"/>
                            </a:schemeClr>
                          </a:solidFill>
                          <a:effectLst/>
                          <a:latin typeface="Times New Roman" panose="02020603050405020304" pitchFamily="18" charset="0"/>
                          <a:cs typeface="Times New Roman" panose="02020603050405020304" pitchFamily="18" charset="0"/>
                        </a:rPr>
                        <a:t> C</a:t>
                      </a:r>
                      <a:r>
                        <a:rPr lang="en-US" sz="3300" b="1" dirty="0">
                          <a:solidFill>
                            <a:schemeClr val="tx1">
                              <a:lumMod val="95000"/>
                              <a:lumOff val="5000"/>
                            </a:schemeClr>
                          </a:solidFill>
                          <a:effectLst/>
                          <a:latin typeface="Times New Roman" panose="02020603050405020304" pitchFamily="18" charset="0"/>
                          <a:cs typeface="Times New Roman" panose="02020603050405020304" pitchFamily="18" charset="0"/>
                        </a:rPr>
                        <a:t>ầ</a:t>
                      </a:r>
                      <a:r>
                        <a:rPr lang="vi-VN" sz="3300" b="1" dirty="0">
                          <a:solidFill>
                            <a:schemeClr val="tx1">
                              <a:lumMod val="95000"/>
                              <a:lumOff val="5000"/>
                            </a:schemeClr>
                          </a:solidFill>
                          <a:effectLst/>
                          <a:latin typeface="Times New Roman" panose="02020603050405020304" pitchFamily="18" charset="0"/>
                          <a:cs typeface="Times New Roman" panose="02020603050405020304" pitchFamily="18" charset="0"/>
                        </a:rPr>
                        <a:t>m một tờ giấy giơ lên cao và buông tay. Quan sát tờ giấy rơi</a:t>
                      </a:r>
                      <a:r>
                        <a:rPr lang="en-US" sz="3300" b="1"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33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2336" marR="251460" marT="201168" marB="201168">
                    <a:lnL w="9525" cap="flat" cmpd="sng" algn="ctr">
                      <a:solidFill>
                        <a:srgbClr val="D8DEDC"/>
                      </a:solidFill>
                      <a:prstDash val="solid"/>
                    </a:lnL>
                    <a:lnR w="9525" cap="flat" cmpd="sng" algn="ctr">
                      <a:solidFill>
                        <a:srgbClr val="D8DEDC"/>
                      </a:solidFill>
                      <a:prstDash val="solid"/>
                    </a:lnR>
                    <a:lnT w="9525" cap="flat" cmpd="sng" algn="ctr">
                      <a:solidFill>
                        <a:srgbClr val="D8DEDC"/>
                      </a:solidFill>
                      <a:prstDash val="solid"/>
                    </a:lnT>
                    <a:lnB w="9525" cap="flat" cmpd="sng" algn="ctr">
                      <a:solidFill>
                        <a:srgbClr val="D8DEDC"/>
                      </a:solidFill>
                      <a:prstDash val="solid"/>
                    </a:lnB>
                    <a:noFill/>
                  </a:tcPr>
                </a:tc>
                <a:extLst>
                  <a:ext uri="{0D108BD9-81ED-4DB2-BD59-A6C34878D82A}">
                    <a16:rowId xmlns:a16="http://schemas.microsoft.com/office/drawing/2014/main" val="1263028108"/>
                  </a:ext>
                </a:extLst>
              </a:tr>
            </a:tbl>
          </a:graphicData>
        </a:graphic>
      </p:graphicFrame>
      <p:pic>
        <p:nvPicPr>
          <p:cNvPr id="2" name="video giấy rơi">
            <a:hlinkClick r:id="" action="ppaction://media"/>
            <a:extLst>
              <a:ext uri="{FF2B5EF4-FFF2-40B4-BE49-F238E27FC236}">
                <a16:creationId xmlns:a16="http://schemas.microsoft.com/office/drawing/2014/main" id="{810A22BE-678E-42DB-AD5E-436772A70D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92884" y="288485"/>
            <a:ext cx="3881437" cy="5827015"/>
          </a:xfrm>
          <a:prstGeom prst="rect">
            <a:avLst/>
          </a:prstGeom>
        </p:spPr>
      </p:pic>
      <p:sp>
        <p:nvSpPr>
          <p:cNvPr id="3" name="Rectangle 2">
            <a:extLst>
              <a:ext uri="{FF2B5EF4-FFF2-40B4-BE49-F238E27FC236}">
                <a16:creationId xmlns:a16="http://schemas.microsoft.com/office/drawing/2014/main" id="{CBA715ED-CA37-44B8-9E9D-7779375D2F5E}"/>
              </a:ext>
            </a:extLst>
          </p:cNvPr>
          <p:cNvSpPr/>
          <p:nvPr/>
        </p:nvSpPr>
        <p:spPr>
          <a:xfrm>
            <a:off x="537663" y="4194909"/>
            <a:ext cx="580766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Tờ giấy sau khi được thả sẽ từ từ rơi.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8046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09"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1E664A-27D5-4C8B-90E7-4A8D0745D32E}"/>
              </a:ext>
            </a:extLst>
          </p:cNvPr>
          <p:cNvSpPr>
            <a:spLocks noGrp="1"/>
          </p:cNvSpPr>
          <p:nvPr>
            <p:ph type="title"/>
          </p:nvPr>
        </p:nvSpPr>
        <p:spPr>
          <a:xfrm>
            <a:off x="262764" y="1153572"/>
            <a:ext cx="3480438" cy="4461163"/>
          </a:xfrm>
        </p:spPr>
        <p:txBody>
          <a:bodyPr>
            <a:normAutofit/>
          </a:bodyPr>
          <a:lstStyle/>
          <a:p>
            <a:r>
              <a:rPr lang="en-US" altLang="en-US" sz="4000" b="1">
                <a:solidFill>
                  <a:srgbClr val="FFFFFF"/>
                </a:solidFill>
                <a:latin typeface="Times New Roman" panose="02020603050405020304" pitchFamily="18" charset="0"/>
                <a:cs typeface="Times New Roman" panose="02020603050405020304" pitchFamily="18" charset="0"/>
              </a:rPr>
              <a:t>Thí nghiệm 1 thuộc lĩnh vực khoa học nào?</a:t>
            </a:r>
            <a:endParaRPr lang="en-US" sz="4000">
              <a:solidFill>
                <a:srgbClr val="FFFFFF"/>
              </a:solidFill>
              <a:latin typeface="Times New Roman" panose="02020603050405020304" pitchFamily="18" charset="0"/>
              <a:cs typeface="Times New Roman" panose="02020603050405020304"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7EE9021-B519-4E08-B14C-875E33F0F04E}"/>
              </a:ext>
            </a:extLst>
          </p:cNvPr>
          <p:cNvSpPr>
            <a:spLocks noGrp="1"/>
          </p:cNvSpPr>
          <p:nvPr>
            <p:ph idx="1"/>
          </p:nvPr>
        </p:nvSpPr>
        <p:spPr>
          <a:xfrm>
            <a:off x="4447308" y="591344"/>
            <a:ext cx="6906491" cy="5585619"/>
          </a:xfrm>
        </p:spPr>
        <p:txBody>
          <a:bodyPr anchor="ctr">
            <a:normAutofit/>
          </a:bodyPr>
          <a:lstStyle/>
          <a:p>
            <a:pPr marL="0" indent="0" algn="ctr">
              <a:buNone/>
            </a:pPr>
            <a:r>
              <a:rPr lang="vi-VN" sz="6000" b="1" dirty="0">
                <a:solidFill>
                  <a:srgbClr val="FF0000"/>
                </a:solidFill>
                <a:latin typeface="+mj-lt"/>
              </a:rPr>
              <a:t>Vật lí học</a:t>
            </a:r>
            <a:endParaRPr lang="en-US" sz="6000" b="1" dirty="0">
              <a:solidFill>
                <a:srgbClr val="FF0000"/>
              </a:solidFill>
              <a:latin typeface="+mj-lt"/>
            </a:endParaRPr>
          </a:p>
        </p:txBody>
      </p:sp>
    </p:spTree>
    <p:extLst>
      <p:ext uri="{BB962C8B-B14F-4D97-AF65-F5344CB8AC3E}">
        <p14:creationId xmlns:p14="http://schemas.microsoft.com/office/powerpoint/2010/main" val="13455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Nước vôi trong và khí cacbon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964" y="288485"/>
            <a:ext cx="11604072" cy="6236645"/>
          </a:xfrm>
          <a:prstGeom prst="rect">
            <a:avLst/>
          </a:prstGeom>
        </p:spPr>
      </p:pic>
    </p:spTree>
    <p:extLst>
      <p:ext uri="{BB962C8B-B14F-4D97-AF65-F5344CB8AC3E}">
        <p14:creationId xmlns:p14="http://schemas.microsoft.com/office/powerpoint/2010/main" val="2131377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E208386C-F3AF-444F-9C17-A7739A9DCAA3}"/>
              </a:ext>
            </a:extLst>
          </p:cNvPr>
          <p:cNvGraphicFramePr>
            <a:graphicFrameLocks noGrp="1"/>
          </p:cNvGraphicFramePr>
          <p:nvPr>
            <p:ph idx="1"/>
            <p:extLst/>
          </p:nvPr>
        </p:nvGraphicFramePr>
        <p:xfrm>
          <a:off x="1094041" y="172977"/>
          <a:ext cx="8580046" cy="1608746"/>
        </p:xfrm>
        <a:graphic>
          <a:graphicData uri="http://schemas.openxmlformats.org/drawingml/2006/table">
            <a:tbl>
              <a:tblPr>
                <a:solidFill>
                  <a:schemeClr val="bg1">
                    <a:lumMod val="95000"/>
                  </a:schemeClr>
                </a:solidFill>
                <a:tableStyleId>{5C22544A-7EE6-4342-B048-85BDC9FD1C3A}</a:tableStyleId>
              </a:tblPr>
              <a:tblGrid>
                <a:gridCol w="8580046">
                  <a:extLst>
                    <a:ext uri="{9D8B030D-6E8A-4147-A177-3AD203B41FA5}">
                      <a16:colId xmlns:a16="http://schemas.microsoft.com/office/drawing/2014/main" val="3775245907"/>
                    </a:ext>
                  </a:extLst>
                </a:gridCol>
              </a:tblGrid>
              <a:tr h="1608746">
                <a:tc>
                  <a:txBody>
                    <a:bodyPr/>
                    <a:lstStyle/>
                    <a:p>
                      <a:pPr algn="just">
                        <a:lnSpc>
                          <a:spcPct val="140000"/>
                        </a:lnSpc>
                      </a:pPr>
                      <a:r>
                        <a:rPr lang="vi-VN" sz="2900" b="1" cap="none" spc="0">
                          <a:solidFill>
                            <a:srgbClr val="FF0000"/>
                          </a:solidFill>
                          <a:effectLst/>
                          <a:latin typeface="Times New Roman" panose="02020603050405020304" pitchFamily="18" charset="0"/>
                          <a:cs typeface="Times New Roman" panose="02020603050405020304" pitchFamily="18" charset="0"/>
                        </a:rPr>
                        <a:t>Thí nghiệm 2: </a:t>
                      </a:r>
                      <a:r>
                        <a:rPr lang="vi-VN" sz="2900" b="1" cap="none" spc="0">
                          <a:solidFill>
                            <a:schemeClr val="tx1"/>
                          </a:solidFill>
                          <a:effectLst/>
                          <a:latin typeface="Times New Roman" panose="02020603050405020304" pitchFamily="18" charset="0"/>
                          <a:cs typeface="Times New Roman" panose="02020603050405020304" pitchFamily="18" charset="0"/>
                        </a:rPr>
                        <a:t>Sục khí carbon dioxide vào cốc chứa nước vôi trong. Quan sát hiện tượng xảy ra.</a:t>
                      </a:r>
                      <a:endParaRPr lang="en-US" sz="29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2379" marR="272105" marT="43537" marB="326526">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760369802"/>
                  </a:ext>
                </a:extLst>
              </a:tr>
            </a:tbl>
          </a:graphicData>
        </a:graphic>
      </p:graphicFrame>
      <p:pic>
        <p:nvPicPr>
          <p:cNvPr id="5" name="Picture 4">
            <a:extLst>
              <a:ext uri="{FF2B5EF4-FFF2-40B4-BE49-F238E27FC236}">
                <a16:creationId xmlns:a16="http://schemas.microsoft.com/office/drawing/2014/main" id="{AC3F4A77-F80B-4F0B-AF9A-B025962F3B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72" y="1818325"/>
            <a:ext cx="3040637" cy="4634818"/>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ECC90C2F-0652-41C2-A58F-44A6ABD42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714" y="1872880"/>
            <a:ext cx="2062948" cy="4768006"/>
          </a:xfrm>
          <a:prstGeom prst="rect">
            <a:avLst/>
          </a:prstGeom>
        </p:spPr>
      </p:pic>
      <p:sp>
        <p:nvSpPr>
          <p:cNvPr id="8" name="Arrow: Right 7">
            <a:extLst>
              <a:ext uri="{FF2B5EF4-FFF2-40B4-BE49-F238E27FC236}">
                <a16:creationId xmlns:a16="http://schemas.microsoft.com/office/drawing/2014/main" id="{EB66812C-479A-4D1B-A366-B2A8852BBB47}"/>
              </a:ext>
            </a:extLst>
          </p:cNvPr>
          <p:cNvSpPr/>
          <p:nvPr/>
        </p:nvSpPr>
        <p:spPr>
          <a:xfrm>
            <a:off x="3485323" y="4187128"/>
            <a:ext cx="808382" cy="583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250D7E-0BF6-4904-A93A-D349AC2DE58F}"/>
              </a:ext>
            </a:extLst>
          </p:cNvPr>
          <p:cNvSpPr/>
          <p:nvPr/>
        </p:nvSpPr>
        <p:spPr>
          <a:xfrm>
            <a:off x="7901520" y="3102721"/>
            <a:ext cx="392530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Nước vôi đục dần và xuất hiện chất rắn màu trắng, không tan (kết tủa).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8019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1E2E2E-4361-4AD9-8A26-48D51EA57EB6}"/>
              </a:ext>
            </a:extLst>
          </p:cNvPr>
          <p:cNvSpPr>
            <a:spLocks noGrp="1"/>
          </p:cNvSpPr>
          <p:nvPr>
            <p:ph type="title"/>
          </p:nvPr>
        </p:nvSpPr>
        <p:spPr>
          <a:xfrm>
            <a:off x="145774" y="1153572"/>
            <a:ext cx="3741460" cy="4461163"/>
          </a:xfrm>
        </p:spPr>
        <p:txBody>
          <a:bodyPr>
            <a:normAutofit/>
          </a:bodyPr>
          <a:lstStyle/>
          <a:p>
            <a:r>
              <a:rPr lang="en-US" altLang="en-US" b="1">
                <a:solidFill>
                  <a:srgbClr val="FFFFFF"/>
                </a:solidFill>
                <a:latin typeface="Times New Roman" panose="02020603050405020304" pitchFamily="18" charset="0"/>
                <a:cs typeface="Times New Roman" panose="02020603050405020304" pitchFamily="18" charset="0"/>
              </a:rPr>
              <a:t>Thí nghiệm 2 thuộc lĩnh vực khoa học nào?</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7B934E-2388-4B67-B70B-98986CC58CFA}"/>
              </a:ext>
            </a:extLst>
          </p:cNvPr>
          <p:cNvSpPr>
            <a:spLocks noGrp="1"/>
          </p:cNvSpPr>
          <p:nvPr>
            <p:ph idx="1"/>
          </p:nvPr>
        </p:nvSpPr>
        <p:spPr>
          <a:xfrm>
            <a:off x="4447308" y="591344"/>
            <a:ext cx="6906491" cy="5585619"/>
          </a:xfrm>
        </p:spPr>
        <p:txBody>
          <a:bodyPr anchor="ctr">
            <a:normAutofit/>
          </a:bodyPr>
          <a:lstStyle/>
          <a:p>
            <a:pPr marL="0" indent="0" algn="ctr">
              <a:buNone/>
            </a:pPr>
            <a:r>
              <a:rPr lang="vi-VN" sz="6000" b="1" dirty="0">
                <a:solidFill>
                  <a:srgbClr val="FF0000"/>
                </a:solidFill>
                <a:latin typeface="Times New Roman" panose="02020603050405020304" pitchFamily="18" charset="0"/>
                <a:cs typeface="Times New Roman" panose="02020603050405020304" pitchFamily="18" charset="0"/>
              </a:rPr>
              <a:t>Hoá học</a:t>
            </a:r>
            <a:endParaRPr lang="en-US" sz="600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9869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 phát triển của cây đậ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3190" y="294773"/>
            <a:ext cx="11157284" cy="6184232"/>
          </a:xfrm>
          <a:prstGeom prst="rect">
            <a:avLst/>
          </a:prstGeom>
        </p:spPr>
      </p:pic>
    </p:spTree>
    <p:extLst>
      <p:ext uri="{BB962C8B-B14F-4D97-AF65-F5344CB8AC3E}">
        <p14:creationId xmlns:p14="http://schemas.microsoft.com/office/powerpoint/2010/main" val="1582299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2">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14">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E208386C-F3AF-444F-9C17-A7739A9DCAA3}"/>
              </a:ext>
            </a:extLst>
          </p:cNvPr>
          <p:cNvGraphicFramePr>
            <a:graphicFrameLocks noGrp="1"/>
          </p:cNvGraphicFramePr>
          <p:nvPr>
            <p:ph idx="1"/>
            <p:extLst/>
          </p:nvPr>
        </p:nvGraphicFramePr>
        <p:xfrm>
          <a:off x="1014060" y="423547"/>
          <a:ext cx="9170949" cy="1408176"/>
        </p:xfrm>
        <a:graphic>
          <a:graphicData uri="http://schemas.openxmlformats.org/drawingml/2006/table">
            <a:tbl>
              <a:tblPr>
                <a:tableStyleId>{5C22544A-7EE6-4342-B048-85BDC9FD1C3A}</a:tableStyleId>
              </a:tblPr>
              <a:tblGrid>
                <a:gridCol w="9170949">
                  <a:extLst>
                    <a:ext uri="{9D8B030D-6E8A-4147-A177-3AD203B41FA5}">
                      <a16:colId xmlns:a16="http://schemas.microsoft.com/office/drawing/2014/main" val="3775245907"/>
                    </a:ext>
                  </a:extLst>
                </a:gridCol>
              </a:tblGrid>
              <a:tr h="1363880">
                <a:tc>
                  <a:txBody>
                    <a:bodyPr/>
                    <a:lstStyle/>
                    <a:p>
                      <a:pPr algn="ctr">
                        <a:lnSpc>
                          <a:spcPct val="140000"/>
                        </a:lnSpc>
                      </a:pPr>
                      <a:r>
                        <a:rPr lang="vi-VN" sz="3300" b="1">
                          <a:solidFill>
                            <a:srgbClr val="FF0000"/>
                          </a:solidFill>
                          <a:effectLst/>
                          <a:latin typeface="Times New Roman" panose="02020603050405020304" pitchFamily="18" charset="0"/>
                          <a:ea typeface="Times New Roman" panose="02020603050405020304" pitchFamily="18" charset="0"/>
                        </a:rPr>
                        <a:t>Thí nghiệm 3:</a:t>
                      </a:r>
                      <a:endParaRPr lang="en-US" sz="3300" b="1">
                        <a:solidFill>
                          <a:srgbClr val="FF0000"/>
                        </a:solidFill>
                        <a:effectLst/>
                        <a:latin typeface="Times New Roman" panose="02020603050405020304" pitchFamily="18" charset="0"/>
                        <a:ea typeface="Times New Roman" panose="02020603050405020304" pitchFamily="18" charset="0"/>
                      </a:endParaRPr>
                    </a:p>
                    <a:p>
                      <a:pPr algn="ctr">
                        <a:lnSpc>
                          <a:spcPct val="140000"/>
                        </a:lnSpc>
                      </a:pPr>
                      <a:r>
                        <a:rPr lang="vi-VN" sz="3300" b="1">
                          <a:solidFill>
                            <a:srgbClr val="FF0000"/>
                          </a:solidFill>
                          <a:effectLst/>
                          <a:latin typeface="Times New Roman" panose="02020603050405020304" pitchFamily="18" charset="0"/>
                          <a:ea typeface="Times New Roman" panose="02020603050405020304" pitchFamily="18" charset="0"/>
                        </a:rPr>
                        <a:t> </a:t>
                      </a:r>
                      <a:r>
                        <a:rPr lang="vi-VN" sz="3300" b="1">
                          <a:solidFill>
                            <a:schemeClr val="accent5">
                              <a:lumMod val="50000"/>
                            </a:schemeClr>
                          </a:solidFill>
                          <a:effectLst/>
                          <a:latin typeface="Times New Roman" panose="02020603050405020304" pitchFamily="18" charset="0"/>
                          <a:ea typeface="Times New Roman" panose="02020603050405020304" pitchFamily="18" charset="0"/>
                        </a:rPr>
                        <a:t>Quan sát quá trình nảy mầm của hạt đậu.</a:t>
                      </a:r>
                      <a:endParaRPr lang="en-US" sz="3300" b="1">
                        <a:solidFill>
                          <a:schemeClr val="accent5">
                            <a:lumMod val="50000"/>
                          </a:schemeClr>
                        </a:solidFill>
                        <a:effectLst/>
                        <a:latin typeface="Times New Roman" panose="02020603050405020304" pitchFamily="18" charset="0"/>
                        <a:ea typeface="Times New Roman" panose="02020603050405020304" pitchFamily="18" charset="0"/>
                      </a:endParaRPr>
                    </a:p>
                  </a:txBody>
                  <a:tcPr marL="104775" marR="104775" marT="0" marB="0"/>
                </a:tc>
                <a:extLst>
                  <a:ext uri="{0D108BD9-81ED-4DB2-BD59-A6C34878D82A}">
                    <a16:rowId xmlns:a16="http://schemas.microsoft.com/office/drawing/2014/main" val="1760369802"/>
                  </a:ext>
                </a:extLst>
              </a:tr>
            </a:tbl>
          </a:graphicData>
        </a:graphic>
      </p:graphicFrame>
      <p:sp>
        <p:nvSpPr>
          <p:cNvPr id="6" name="Rectangle 5">
            <a:extLst>
              <a:ext uri="{FF2B5EF4-FFF2-40B4-BE49-F238E27FC236}">
                <a16:creationId xmlns:a16="http://schemas.microsoft.com/office/drawing/2014/main" id="{8F57E077-81C9-4D69-A6CC-A7CEEC6E0125}"/>
              </a:ext>
            </a:extLst>
          </p:cNvPr>
          <p:cNvSpPr/>
          <p:nvPr/>
        </p:nvSpPr>
        <p:spPr>
          <a:xfrm>
            <a:off x="8150594" y="3105835"/>
            <a:ext cx="3627140"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hấp th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ụ</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nước, hạt đậu sẽ nảy mầm và phát triển thành cây hoàn chỉnh.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Giải pháp gieo hạt hiệu quả bằng cách tưới nước nóng trong 70 độ 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55034" y="2012872"/>
            <a:ext cx="6454585" cy="430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04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2891" y="5736835"/>
            <a:ext cx="847303" cy="713056"/>
          </a:xfrm>
          <a:prstGeom prst="rect">
            <a:avLst/>
          </a:prstGeom>
        </p:spPr>
      </p:pic>
      <p:sp>
        <p:nvSpPr>
          <p:cNvPr id="14" name="Oval 13"/>
          <p:cNvSpPr/>
          <p:nvPr/>
        </p:nvSpPr>
        <p:spPr>
          <a:xfrm>
            <a:off x="313463" y="27596"/>
            <a:ext cx="991371" cy="928585"/>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8" name="Group 17"/>
          <p:cNvGrpSpPr/>
          <p:nvPr/>
        </p:nvGrpSpPr>
        <p:grpSpPr>
          <a:xfrm>
            <a:off x="7731158" y="5760951"/>
            <a:ext cx="2773533" cy="3995614"/>
            <a:chOff x="6371948" y="0"/>
            <a:chExt cx="2773533" cy="3995614"/>
          </a:xfrm>
        </p:grpSpPr>
        <p:sp>
          <p:nvSpPr>
            <p:cNvPr id="19" name="Rectangle 18"/>
            <p:cNvSpPr/>
            <p:nvPr/>
          </p:nvSpPr>
          <p:spPr>
            <a:xfrm>
              <a:off x="6371948" y="0"/>
              <a:ext cx="1849022" cy="1337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Rectangle 19"/>
            <p:cNvSpPr/>
            <p:nvPr/>
          </p:nvSpPr>
          <p:spPr>
            <a:xfrm>
              <a:off x="7296459" y="2658287"/>
              <a:ext cx="1849022" cy="1337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n-US" sz="2400" b="1" kern="1200" dirty="0">
                  <a:solidFill>
                    <a:schemeClr val="accent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Luyện tập</a:t>
              </a:r>
            </a:p>
            <a:p>
              <a:pPr lvl="0" algn="l" defTabSz="1066800">
                <a:lnSpc>
                  <a:spcPct val="90000"/>
                </a:lnSpc>
                <a:spcBef>
                  <a:spcPct val="0"/>
                </a:spcBef>
                <a:spcAft>
                  <a:spcPct val="10000"/>
                </a:spcAft>
              </a:pPr>
              <a:r>
                <a:rPr lang="en-US" sz="1800" b="0" kern="1200" dirty="0">
                  <a:solidFill>
                    <a:schemeClr val="accent4"/>
                  </a:solidFill>
                  <a:effectLst/>
                  <a:latin typeface="Tahoma" panose="020B0604030504040204" pitchFamily="34" charset="0"/>
                  <a:ea typeface="Tahoma" panose="020B0604030504040204" pitchFamily="34" charset="0"/>
                  <a:cs typeface="Tahoma" panose="020B0604030504040204" pitchFamily="34" charset="0"/>
                </a:rPr>
                <a:t>Củng cố kiến thức rèn kĩ năng bài học </a:t>
              </a:r>
            </a:p>
          </p:txBody>
        </p:sp>
      </p:grpSp>
      <p:sp>
        <p:nvSpPr>
          <p:cNvPr id="2" name="Rectangle 1"/>
          <p:cNvSpPr/>
          <p:nvPr/>
        </p:nvSpPr>
        <p:spPr>
          <a:xfrm>
            <a:off x="1429007" y="74894"/>
            <a:ext cx="10458193" cy="911019"/>
          </a:xfrm>
          <a:prstGeom prst="rect">
            <a:avLst/>
          </a:prstGeom>
        </p:spPr>
        <p:txBody>
          <a:bodyPr wrap="square">
            <a:spAutoFit/>
          </a:bodyPr>
          <a:lstStyle/>
          <a:p>
            <a:pPr lvl="0" defTabSz="1066800">
              <a:lnSpc>
                <a:spcPct val="90000"/>
              </a:lnSpc>
              <a:spcBef>
                <a:spcPct val="0"/>
              </a:spcBef>
              <a:spcAft>
                <a:spcPct val="10000"/>
              </a:spcAft>
            </a:pPr>
            <a:r>
              <a:rPr lang="en-US"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Mở đầu</a:t>
            </a:r>
          </a:p>
          <a:p>
            <a:pPr lvl="0" defTabSz="1066800">
              <a:lnSpc>
                <a:spcPct val="90000"/>
              </a:lnSpc>
              <a:spcBef>
                <a:spcPct val="0"/>
              </a:spcBef>
              <a:spcAft>
                <a:spcPct val="10000"/>
              </a:spcAft>
            </a:pPr>
            <a:r>
              <a:rPr lang="en-US" sz="2800" b="1" dirty="0">
                <a:solidFill>
                  <a:srgbClr val="00B0F0"/>
                </a:solidFill>
                <a:latin typeface="Arial" panose="020B0604020202020204" pitchFamily="34" charset="0"/>
                <a:ea typeface="Tahoma" panose="020B0604030504040204" pitchFamily="34" charset="0"/>
                <a:cs typeface="Arial" panose="020B0604020202020204" pitchFamily="34" charset="0"/>
              </a:rPr>
              <a:t>Khởi động, đặt vấn đề, gợi mở, tạo hứng thú vào bài mới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42" y="1411595"/>
            <a:ext cx="1071199" cy="63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29007" y="988523"/>
            <a:ext cx="4552849" cy="480131"/>
          </a:xfrm>
          <a:prstGeom prst="rect">
            <a:avLst/>
          </a:prstGeom>
        </p:spPr>
        <p:txBody>
          <a:bodyPr wrap="none">
            <a:spAutoFit/>
          </a:bodyPr>
          <a:lstStyle/>
          <a:p>
            <a:pPr lvl="0" defTabSz="1066800">
              <a:lnSpc>
                <a:spcPct val="90000"/>
              </a:lnSpc>
              <a:spcBef>
                <a:spcPct val="0"/>
              </a:spcBef>
              <a:spcAft>
                <a:spcPct val="10000"/>
              </a:spcAft>
            </a:pPr>
            <a:r>
              <a:rPr lang="en-US"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Hình thành kiến thức mới</a:t>
            </a:r>
          </a:p>
        </p:txBody>
      </p:sp>
      <p:sp>
        <p:nvSpPr>
          <p:cNvPr id="6" name="Rectangle 5"/>
          <p:cNvSpPr/>
          <p:nvPr/>
        </p:nvSpPr>
        <p:spPr>
          <a:xfrm>
            <a:off x="1429006" y="1389824"/>
            <a:ext cx="10458193" cy="867930"/>
          </a:xfrm>
          <a:prstGeom prst="rect">
            <a:avLst/>
          </a:prstGeom>
        </p:spPr>
        <p:txBody>
          <a:bodyPr wrap="square">
            <a:spAutoFit/>
          </a:bodyPr>
          <a:lstStyle/>
          <a:p>
            <a:pPr lvl="0" defTabSz="1066800">
              <a:lnSpc>
                <a:spcPct val="90000"/>
              </a:lnSpc>
              <a:spcBef>
                <a:spcPct val="0"/>
              </a:spcBef>
              <a:spcAft>
                <a:spcPct val="10000"/>
              </a:spcAft>
            </a:pPr>
            <a:r>
              <a:rPr lang="en-US" sz="2800" b="1" dirty="0">
                <a:solidFill>
                  <a:srgbClr val="0000CC"/>
                </a:solidFill>
                <a:latin typeface="Arial" panose="020B0604020202020204" pitchFamily="34" charset="0"/>
                <a:ea typeface="Tahoma" panose="020B0604030504040204" pitchFamily="34" charset="0"/>
                <a:cs typeface="Arial" panose="020B0604020202020204" pitchFamily="34" charset="0"/>
              </a:rPr>
              <a:t>Hoạt động hình thành kiến thức qua  việc quan sát hình ảnh, thí nghiệm hoặc trải nghiệm thực tế</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51" y="2084328"/>
            <a:ext cx="901590" cy="70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429007" y="2220944"/>
            <a:ext cx="6829114" cy="480131"/>
          </a:xfrm>
          <a:prstGeom prst="rect">
            <a:avLst/>
          </a:prstGeom>
        </p:spPr>
        <p:txBody>
          <a:bodyPr wrap="none">
            <a:spAutoFit/>
          </a:bodyPr>
          <a:lstStyle/>
          <a:p>
            <a:pPr lvl="0" defTabSz="1066800">
              <a:lnSpc>
                <a:spcPct val="90000"/>
              </a:lnSpc>
              <a:spcBef>
                <a:spcPct val="0"/>
              </a:spcBef>
              <a:spcAft>
                <a:spcPct val="10000"/>
              </a:spcAft>
            </a:pPr>
            <a:r>
              <a:rPr lang="en-US" sz="2800" b="1" dirty="0">
                <a:solidFill>
                  <a:schemeClr val="accent2">
                    <a:lumMod val="75000"/>
                  </a:schemeClr>
                </a:solidFill>
                <a:latin typeface="Arial" panose="020B0604020202020204" pitchFamily="34" charset="0"/>
                <a:ea typeface="Tahoma" panose="020B0604030504040204" pitchFamily="34" charset="0"/>
                <a:cs typeface="Arial" panose="020B0604020202020204" pitchFamily="34" charset="0"/>
              </a:rPr>
              <a:t>Thảo luận để hình thành kiến thức mới</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442" y="2714946"/>
            <a:ext cx="818397" cy="73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1426000" y="2844368"/>
            <a:ext cx="6316153" cy="480131"/>
          </a:xfrm>
          <a:prstGeom prst="rect">
            <a:avLst/>
          </a:prstGeom>
        </p:spPr>
        <p:txBody>
          <a:bodyPr wrap="none">
            <a:spAutoFit/>
          </a:bodyPr>
          <a:lstStyle/>
          <a:p>
            <a:pPr lvl="0" defTabSz="1066800">
              <a:lnSpc>
                <a:spcPct val="90000"/>
              </a:lnSpc>
              <a:spcBef>
                <a:spcPct val="0"/>
              </a:spcBef>
              <a:spcAft>
                <a:spcPct val="10000"/>
              </a:spcAft>
            </a:pPr>
            <a:r>
              <a:rPr lang="en-US" sz="2800" b="1" dirty="0">
                <a:solidFill>
                  <a:srgbClr val="0000CC"/>
                </a:solidFill>
                <a:latin typeface="Arial" panose="020B0604020202020204" pitchFamily="34" charset="0"/>
                <a:ea typeface="Tahoma" panose="020B0604030504040204" pitchFamily="34" charset="0"/>
                <a:cs typeface="Arial" panose="020B0604020202020204" pitchFamily="34" charset="0"/>
              </a:rPr>
              <a:t>Tóm tắt kiến thức trọng tâm bài học</a:t>
            </a:r>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646" y="3559189"/>
            <a:ext cx="775188" cy="80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1401744" y="3427983"/>
            <a:ext cx="8480961"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Luyện tập</a:t>
            </a:r>
          </a:p>
          <a:p>
            <a:r>
              <a:rPr lang="en-US" sz="2800" b="1" dirty="0">
                <a:solidFill>
                  <a:schemeClr val="accent4"/>
                </a:solidFill>
                <a:latin typeface="Arial" panose="020B0604020202020204" pitchFamily="34" charset="0"/>
                <a:cs typeface="Arial" panose="020B0604020202020204" pitchFamily="34" charset="0"/>
              </a:rPr>
              <a:t>Củng cố kiến thức, rèn luyện kỹ năng bài học</a:t>
            </a:r>
          </a:p>
        </p:txBody>
      </p:sp>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882" y="4411007"/>
            <a:ext cx="820957" cy="853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1304834" y="4476463"/>
            <a:ext cx="11322292" cy="911019"/>
          </a:xfrm>
          <a:prstGeom prst="rect">
            <a:avLst/>
          </a:prstGeom>
        </p:spPr>
        <p:txBody>
          <a:bodyPr wrap="square">
            <a:spAutoFit/>
          </a:bodyPr>
          <a:lstStyle/>
          <a:p>
            <a:pPr lvl="0" defTabSz="1066800">
              <a:lnSpc>
                <a:spcPct val="90000"/>
              </a:lnSpc>
              <a:spcBef>
                <a:spcPct val="0"/>
              </a:spcBef>
              <a:spcAft>
                <a:spcPct val="10000"/>
              </a:spcAft>
            </a:pPr>
            <a:r>
              <a:rPr lang="en-US"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Vận dụng</a:t>
            </a:r>
          </a:p>
          <a:p>
            <a:pPr lvl="0" defTabSz="1066800">
              <a:lnSpc>
                <a:spcPct val="90000"/>
              </a:lnSpc>
              <a:spcBef>
                <a:spcPct val="0"/>
              </a:spcBef>
              <a:spcAft>
                <a:spcPct val="10000"/>
              </a:spcAft>
            </a:pPr>
            <a:r>
              <a:rPr lang="en-US" sz="2800" b="1" dirty="0">
                <a:solidFill>
                  <a:srgbClr val="00B050"/>
                </a:solidFill>
                <a:latin typeface="Arial" panose="020B0604020202020204" pitchFamily="34" charset="0"/>
                <a:ea typeface="Tahoma" panose="020B0604030504040204" pitchFamily="34" charset="0"/>
                <a:cs typeface="Arial" panose="020B0604020202020204" pitchFamily="34" charset="0"/>
              </a:rPr>
              <a:t>Vận dụng kiến thức, kĩ năng đã học giải quyết vấn đề thực tiễn </a:t>
            </a:r>
            <a:endParaRPr lang="en-US" sz="2800" b="1" dirty="0">
              <a:solidFill>
                <a:srgbClr val="00B05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sp>
        <p:nvSpPr>
          <p:cNvPr id="31" name="Rectangle 30"/>
          <p:cNvSpPr/>
          <p:nvPr/>
        </p:nvSpPr>
        <p:spPr>
          <a:xfrm>
            <a:off x="1404014" y="5437281"/>
            <a:ext cx="10661858" cy="1298817"/>
          </a:xfrm>
          <a:prstGeom prst="rect">
            <a:avLst/>
          </a:prstGeom>
        </p:spPr>
        <p:txBody>
          <a:bodyPr wrap="square">
            <a:spAutoFit/>
          </a:bodyPr>
          <a:lstStyle/>
          <a:p>
            <a:pPr lvl="0" defTabSz="1066800">
              <a:lnSpc>
                <a:spcPct val="90000"/>
              </a:lnSpc>
              <a:spcBef>
                <a:spcPct val="0"/>
              </a:spcBef>
              <a:spcAft>
                <a:spcPct val="10000"/>
              </a:spcAft>
            </a:pPr>
            <a:r>
              <a:rPr lang="en-US" sz="2800" b="1" dirty="0">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Mở rộng </a:t>
            </a:r>
          </a:p>
          <a:p>
            <a:pPr lvl="0" defTabSz="1066800">
              <a:lnSpc>
                <a:spcPct val="90000"/>
              </a:lnSpc>
              <a:spcBef>
                <a:spcPct val="0"/>
              </a:spcBef>
              <a:spcAft>
                <a:spcPct val="10000"/>
              </a:spcAft>
            </a:pPr>
            <a:r>
              <a:rPr lang="en-US" sz="2800" b="1" dirty="0">
                <a:solidFill>
                  <a:srgbClr val="0070C0"/>
                </a:solidFill>
                <a:latin typeface="Arial" panose="020B0604020202020204" pitchFamily="34" charset="0"/>
                <a:ea typeface="Tahoma" panose="020B0604030504040204" pitchFamily="34" charset="0"/>
                <a:cs typeface="Arial" panose="020B0604020202020204" pitchFamily="34" charset="0"/>
              </a:rPr>
              <a:t>Giới thiệu thêm kiến thức và ứng dụng liên quan đến bài học, giúp các em tự học ở nhà</a:t>
            </a:r>
            <a:endParaRPr lang="en-US" sz="2800" b="1" dirty="0">
              <a:solidFill>
                <a:srgbClr val="0070C0"/>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75442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E0CB52-119E-4B01-BCCE-7C7542DC54FF}"/>
              </a:ext>
            </a:extLst>
          </p:cNvPr>
          <p:cNvSpPr>
            <a:spLocks noGrp="1"/>
          </p:cNvSpPr>
          <p:nvPr>
            <p:ph type="title"/>
          </p:nvPr>
        </p:nvSpPr>
        <p:spPr>
          <a:xfrm>
            <a:off x="112542" y="1153572"/>
            <a:ext cx="3774692" cy="4461163"/>
          </a:xfrm>
        </p:spPr>
        <p:txBody>
          <a:bodyPr>
            <a:normAutofit/>
          </a:bodyPr>
          <a:lstStyle/>
          <a:p>
            <a:r>
              <a:rPr lang="en-US" altLang="en-US" b="1">
                <a:solidFill>
                  <a:srgbClr val="FFFFFF"/>
                </a:solidFill>
                <a:latin typeface="Times New Roman" panose="02020603050405020304" pitchFamily="18" charset="0"/>
                <a:cs typeface="Times New Roman" panose="02020603050405020304" pitchFamily="18" charset="0"/>
              </a:rPr>
              <a:t>Thí nghiệm 3 thuộc lĩnh vực khoa học nào?</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9128642-B814-475B-9648-C297E22F636B}"/>
              </a:ext>
            </a:extLst>
          </p:cNvPr>
          <p:cNvSpPr>
            <a:spLocks noGrp="1"/>
          </p:cNvSpPr>
          <p:nvPr>
            <p:ph idx="1"/>
          </p:nvPr>
        </p:nvSpPr>
        <p:spPr>
          <a:xfrm>
            <a:off x="4447308" y="591344"/>
            <a:ext cx="6906491" cy="5585619"/>
          </a:xfrm>
        </p:spPr>
        <p:txBody>
          <a:bodyPr anchor="ctr">
            <a:normAutofit/>
          </a:bodyPr>
          <a:lstStyle/>
          <a:p>
            <a:pPr marL="0" indent="0" algn="ctr">
              <a:buNone/>
            </a:pPr>
            <a:r>
              <a:rPr lang="vi-VN" sz="6000" b="1" dirty="0">
                <a:solidFill>
                  <a:srgbClr val="FF0000"/>
                </a:solidFill>
                <a:latin typeface="Times New Roman" panose="02020603050405020304" pitchFamily="18" charset="0"/>
                <a:cs typeface="Times New Roman" panose="02020603050405020304" pitchFamily="18" charset="0"/>
              </a:rPr>
              <a:t>Sinh học</a:t>
            </a:r>
            <a:endParaRPr lang="en-US" sz="60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44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EC5361D-F897-4856-B945-0455A365E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508C0C5-2268-42B5-B3C8-4D0899E05F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141ACBDB-38F8-4B34-8183-BD95B4E55A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E00DB52-3455-4E2F-867B-A6D0516E17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41D9944-1DA1-44E9-8AA5-A6147616B643}"/>
              </a:ext>
            </a:extLst>
          </p:cNvPr>
          <p:cNvSpPr/>
          <p:nvPr/>
        </p:nvSpPr>
        <p:spPr>
          <a:xfrm>
            <a:off x="506440" y="389875"/>
            <a:ext cx="11154638" cy="4516361"/>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Thí</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pin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stretch>
            <a:fillRect/>
          </a:stretch>
        </p:blipFill>
        <p:spPr>
          <a:xfrm>
            <a:off x="2950706" y="2648055"/>
            <a:ext cx="6216591" cy="3952270"/>
          </a:xfrm>
          <a:prstGeom prst="rect">
            <a:avLst/>
          </a:prstGeom>
        </p:spPr>
      </p:pic>
    </p:spTree>
    <p:extLst>
      <p:ext uri="{BB962C8B-B14F-4D97-AF65-F5344CB8AC3E}">
        <p14:creationId xmlns:p14="http://schemas.microsoft.com/office/powerpoint/2010/main" val="133056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ày và đê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1621" y="830178"/>
            <a:ext cx="7423483" cy="5567612"/>
          </a:xfrm>
          <a:prstGeom prst="rect">
            <a:avLst/>
          </a:prstGeom>
        </p:spPr>
      </p:pic>
    </p:spTree>
    <p:extLst>
      <p:ext uri="{BB962C8B-B14F-4D97-AF65-F5344CB8AC3E}">
        <p14:creationId xmlns:p14="http://schemas.microsoft.com/office/powerpoint/2010/main" val="761730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1D9944-1DA1-44E9-8AA5-A6147616B643}"/>
              </a:ext>
            </a:extLst>
          </p:cNvPr>
          <p:cNvSpPr/>
          <p:nvPr/>
        </p:nvSpPr>
        <p:spPr>
          <a:xfrm>
            <a:off x="506440" y="75550"/>
            <a:ext cx="11154638" cy="451636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3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3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chu kì ngày và đêm kéo dài 24 giờ do Trái Đất quay xung quanh một trục. Nhờ vào Mặt Trời mà có ban ngày nhưng Mặt Trời chỉ có thể chiếu sáng được 1/2 bề mặt Trái Đất. Do đó, khi 1/2 bề mặt Trái Đất này là ban ngày thì 1/2 bề mặt Trái Đất còn lại là ban đêm và ngược lại.</a:t>
            </a:r>
            <a:endPar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971398" y="2762855"/>
            <a:ext cx="6216591" cy="3952270"/>
          </a:xfrm>
          <a:prstGeom prst="rect">
            <a:avLst/>
          </a:prstGeom>
        </p:spPr>
      </p:pic>
    </p:spTree>
    <p:extLst>
      <p:ext uri="{BB962C8B-B14F-4D97-AF65-F5344CB8AC3E}">
        <p14:creationId xmlns:p14="http://schemas.microsoft.com/office/powerpoint/2010/main" val="4227822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0E18B1-A11E-4523-9E53-5AD102FDCE25}"/>
              </a:ext>
            </a:extLst>
          </p:cNvPr>
          <p:cNvSpPr>
            <a:spLocks noGrp="1"/>
          </p:cNvSpPr>
          <p:nvPr>
            <p:ph type="title"/>
          </p:nvPr>
        </p:nvSpPr>
        <p:spPr>
          <a:xfrm>
            <a:off x="182880" y="1153572"/>
            <a:ext cx="3704354" cy="4461163"/>
          </a:xfrm>
        </p:spPr>
        <p:txBody>
          <a:bodyPr>
            <a:normAutofit/>
          </a:bodyPr>
          <a:lstStyle/>
          <a:p>
            <a:r>
              <a:rPr lang="en-US" altLang="en-US" b="1">
                <a:solidFill>
                  <a:srgbClr val="FFFFFF"/>
                </a:solidFill>
                <a:latin typeface="Times New Roman" panose="02020603050405020304" pitchFamily="18" charset="0"/>
                <a:cs typeface="Times New Roman" panose="02020603050405020304" pitchFamily="18" charset="0"/>
              </a:rPr>
              <a:t>Thí nghiệm 4 thuộc lĩnh vực khoa học nào?</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774B02-6561-4346-89A6-199D81D72826}"/>
              </a:ext>
            </a:extLst>
          </p:cNvPr>
          <p:cNvSpPr>
            <a:spLocks noGrp="1"/>
          </p:cNvSpPr>
          <p:nvPr>
            <p:ph idx="1"/>
          </p:nvPr>
        </p:nvSpPr>
        <p:spPr>
          <a:xfrm>
            <a:off x="4447308" y="591344"/>
            <a:ext cx="6906491" cy="5585619"/>
          </a:xfrm>
        </p:spPr>
        <p:txBody>
          <a:bodyPr anchor="ctr">
            <a:normAutofit/>
          </a:bodyPr>
          <a:lstStyle/>
          <a:p>
            <a:pPr marL="0" indent="0" algn="ctr">
              <a:buNone/>
            </a:pPr>
            <a:r>
              <a:rPr lang="vi-VN" sz="6000" b="1" dirty="0">
                <a:solidFill>
                  <a:srgbClr val="FF0000"/>
                </a:solidFill>
                <a:latin typeface="Times New Roman" panose="02020603050405020304" pitchFamily="18" charset="0"/>
                <a:cs typeface="Times New Roman" panose="02020603050405020304" pitchFamily="18" charset="0"/>
              </a:rPr>
              <a:t>Thiên văn học</a:t>
            </a:r>
            <a:endParaRPr lang="en-US" sz="6000" b="1" dirty="0">
              <a:solidFill>
                <a:srgbClr val="FF0000"/>
              </a:solidFill>
              <a:latin typeface="Times New Roman" panose="02020603050405020304" pitchFamily="18" charset="0"/>
              <a:cs typeface="Times New Roman" panose="02020603050405020304" pitchFamily="18" charset="0"/>
            </a:endParaRPr>
          </a:p>
          <a:p>
            <a:pPr algn="ct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392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85C4AF-F99B-48F8-BD9A-E40C13417F1A}"/>
              </a:ext>
            </a:extLst>
          </p:cNvPr>
          <p:cNvSpPr>
            <a:spLocks noGrp="1"/>
          </p:cNvSpPr>
          <p:nvPr>
            <p:ph type="title"/>
          </p:nvPr>
        </p:nvSpPr>
        <p:spPr>
          <a:xfrm>
            <a:off x="228600" y="593815"/>
            <a:ext cx="3810069" cy="5583148"/>
          </a:xfrm>
        </p:spPr>
        <p:txBody>
          <a:bodyPr anchor="ctr">
            <a:normAutofit/>
          </a:bodyPr>
          <a:lstStyle/>
          <a:p>
            <a:r>
              <a:rPr lang="en-US" sz="5400" b="1" dirty="0">
                <a:solidFill>
                  <a:srgbClr val="FF0000"/>
                </a:solidFill>
                <a:latin typeface="Times New Roman" panose="02020603050405020304" pitchFamily="18" charset="0"/>
                <a:cs typeface="Times New Roman" panose="02020603050405020304" pitchFamily="18" charset="0"/>
              </a:rPr>
              <a:t>KẾT LUẬN</a:t>
            </a:r>
          </a:p>
        </p:txBody>
      </p:sp>
      <p:sp>
        <p:nvSpPr>
          <p:cNvPr id="11" name="sketch line">
            <a:extLst>
              <a:ext uri="{FF2B5EF4-FFF2-40B4-BE49-F238E27FC236}">
                <a16:creationId xmlns:a16="http://schemas.microsoft.com/office/drawing/2014/main" id="{5E107275-3853-46FD-A241-DE4355A426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51695E4-80FC-45AC-B8C5-5CF909FFB55D}"/>
              </a:ext>
            </a:extLst>
          </p:cNvPr>
          <p:cNvGraphicFramePr>
            <a:graphicFrameLocks noGrp="1"/>
          </p:cNvGraphicFramePr>
          <p:nvPr>
            <p:ph idx="1"/>
            <p:extLst/>
          </p:nvPr>
        </p:nvGraphicFramePr>
        <p:xfrm>
          <a:off x="4633028" y="593814"/>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86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969" y="150109"/>
            <a:ext cx="110088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 CÁC LĨNH VỰC CHỦ YẾU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KHOA HỌC TỰ NHIÊN</a:t>
            </a:r>
          </a:p>
        </p:txBody>
      </p:sp>
      <p:sp>
        <p:nvSpPr>
          <p:cNvPr id="5" name="Rectangle 4"/>
          <p:cNvSpPr/>
          <p:nvPr/>
        </p:nvSpPr>
        <p:spPr>
          <a:xfrm>
            <a:off x="301969" y="1104216"/>
            <a:ext cx="8894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1. LĨNH VỰC CHỦ Y</a:t>
            </a:r>
            <a:r>
              <a:rPr kumimoji="0" lang="en-US" sz="2800" b="1" i="0" u="none" strike="noStrike" kern="12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rPr>
              <a:t>Ế</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U CỦA KHOA HỌC TỰ NHIÊN</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6" name="Title 1">
            <a:extLst/>
          </p:cNvPr>
          <p:cNvSpPr>
            <a:spLocks noGrp="1"/>
          </p:cNvSpPr>
          <p:nvPr>
            <p:ph type="title"/>
          </p:nvPr>
        </p:nvSpPr>
        <p:spPr>
          <a:xfrm>
            <a:off x="185549" y="1588243"/>
            <a:ext cx="10541534" cy="649633"/>
          </a:xfrm>
        </p:spPr>
        <p:txBody>
          <a:bodyPr>
            <a:normAutofit/>
          </a:bodyPr>
          <a:lstStyle/>
          <a:p>
            <a:pPr algn="ctr"/>
            <a:r>
              <a:rPr lang="vi-VN" sz="2800" b="1" dirty="0">
                <a:latin typeface="+mn-lt"/>
              </a:rPr>
              <a:t>Khoa học tự nhiên bao gồm một số lĩnh vực chính như</a:t>
            </a:r>
            <a:r>
              <a:rPr lang="en-US" sz="2800" b="1" dirty="0">
                <a:latin typeface="+mn-lt"/>
              </a:rPr>
              <a:t>:</a:t>
            </a:r>
          </a:p>
        </p:txBody>
      </p:sp>
      <p:sp>
        <p:nvSpPr>
          <p:cNvPr id="2" name="Rectangle 1"/>
          <p:cNvSpPr/>
          <p:nvPr/>
        </p:nvSpPr>
        <p:spPr>
          <a:xfrm>
            <a:off x="689810" y="2129580"/>
            <a:ext cx="1092066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Vật lí 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nghiên cứu về vật chất, quy luật vận động, lực, năng lượng và sự biến đổi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689809" y="3054087"/>
            <a:ext cx="1041533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Hoá học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nghiên cứu về chất và sự biến đổi của chúng.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689809" y="3638641"/>
            <a:ext cx="100372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Sinh học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hay sinh vật học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nghiên cứu về các vật sống, mối quan hệ giữa chúng với nhau và với môi trường.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89808" y="4605956"/>
            <a:ext cx="10788317" cy="867930"/>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Khoa học Trái Đất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nghiên cứu về Trái Đất và b</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ầ</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 khí quyển của nó.</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89807" y="5491561"/>
            <a:ext cx="1078831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Thiên văn 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nghiên cứu về quy luật vận động và biến đổi của các vật thể trên b</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ầ</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trờ</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1" name="Shape 1037"/>
          <p:cNvPicPr/>
          <p:nvPr/>
        </p:nvPicPr>
        <p:blipFill>
          <a:blip r:embed="rId2">
            <a:extLst>
              <a:ext uri="{28A0092B-C50C-407E-A947-70E740481C1C}">
                <a14:useLocalDpi xmlns:a14="http://schemas.microsoft.com/office/drawing/2010/main" val="0"/>
              </a:ext>
            </a:extLst>
          </a:blip>
          <a:stretch/>
        </p:blipFill>
        <p:spPr>
          <a:xfrm>
            <a:off x="36094" y="1606360"/>
            <a:ext cx="653714" cy="615368"/>
          </a:xfrm>
          <a:prstGeom prst="rect">
            <a:avLst/>
          </a:prstGeom>
        </p:spPr>
      </p:pic>
    </p:spTree>
    <p:extLst>
      <p:ext uri="{BB962C8B-B14F-4D97-AF65-F5344CB8AC3E}">
        <p14:creationId xmlns:p14="http://schemas.microsoft.com/office/powerpoint/2010/main" val="1208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34414" t="31059" r="44584" b="24392"/>
          <a:stretch/>
        </p:blipFill>
        <p:spPr bwMode="auto">
          <a:xfrm>
            <a:off x="305340" y="580767"/>
            <a:ext cx="8159037" cy="6104237"/>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8760940" y="1680519"/>
            <a:ext cx="3126259"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ứng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liên</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quan</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đến</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những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lĩnh</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vực</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khoa</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nhiên</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8544696" y="1339884"/>
            <a:ext cx="3519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2.3: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8574264" y="2010898"/>
            <a:ext cx="35199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2.4: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Khoa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Trái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đất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8601560" y="3007191"/>
            <a:ext cx="3519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2.5: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631128" y="3500787"/>
            <a:ext cx="3519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2.6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Hóa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8660696" y="3994383"/>
            <a:ext cx="3519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2.7: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lí</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8690264" y="4487979"/>
            <a:ext cx="35199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2.8: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văn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72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8" grpId="0"/>
      <p:bldP spid="9"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603" y="156838"/>
            <a:ext cx="5035165" cy="5665435"/>
          </a:xfrm>
          <a:prstGeom prst="rect">
            <a:avLst/>
          </a:prstGeom>
        </p:spPr>
      </p:pic>
      <p:sp>
        <p:nvSpPr>
          <p:cNvPr id="3" name="TextBox 2"/>
          <p:cNvSpPr txBox="1"/>
          <p:nvPr/>
        </p:nvSpPr>
        <p:spPr>
          <a:xfrm>
            <a:off x="2198462" y="5663165"/>
            <a:ext cx="70263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4" name="Picture 4" descr="Hướng dẫn cách trồng cây cà chua và những lưu ý khi chăm sóc cây cà chua |  Tài nguyên thực v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994" y="156838"/>
            <a:ext cx="4837920" cy="2622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o sánh} Nên mua máy tính bàn PC hay laptop cái nào tốt h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800" y="2896913"/>
            <a:ext cx="4885425" cy="264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964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725" y="132343"/>
            <a:ext cx="110088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 CÁC LĨNH VỰC CHỦ YẾU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KHOA HỌC TỰ NHIÊN</a:t>
            </a:r>
          </a:p>
        </p:txBody>
      </p:sp>
      <p:sp>
        <p:nvSpPr>
          <p:cNvPr id="5" name="Rectangle 4"/>
          <p:cNvSpPr/>
          <p:nvPr/>
        </p:nvSpPr>
        <p:spPr>
          <a:xfrm>
            <a:off x="301969" y="1104216"/>
            <a:ext cx="8894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1. LĨNH VỰC CHỦ Y</a:t>
            </a:r>
            <a:r>
              <a:rPr kumimoji="0" lang="en-US" sz="2800" b="1" i="0" u="none" strike="noStrike" kern="12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rPr>
              <a:t>Ế</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U CỦA KHOA HỌC TỰ NHIÊN</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Rectangle 11"/>
          <p:cNvSpPr/>
          <p:nvPr/>
        </p:nvSpPr>
        <p:spPr>
          <a:xfrm>
            <a:off x="301969" y="1860703"/>
            <a:ext cx="6564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a:ln>
                  <a:noFill/>
                </a:ln>
                <a:solidFill>
                  <a:srgbClr val="021EA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VẬT SỐNG VÀ VẬT KHÔNG SỐNG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3454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3855720" y="-60960"/>
            <a:ext cx="8260080" cy="6964680"/>
          </a:xfrm>
          <a:prstGeom prst="rect">
            <a:avLst/>
          </a:prstGeom>
        </p:spPr>
      </p:pic>
      <p:sp>
        <p:nvSpPr>
          <p:cNvPr id="5" name="TextBox 4"/>
          <p:cNvSpPr txBox="1"/>
          <p:nvPr/>
        </p:nvSpPr>
        <p:spPr>
          <a:xfrm>
            <a:off x="213360" y="263702"/>
            <a:ext cx="3322320" cy="4228850"/>
          </a:xfrm>
          <a:prstGeom prst="rect">
            <a:avLst/>
          </a:prstGeom>
          <a:noFill/>
        </p:spPr>
        <p:txBody>
          <a:bodyPr wrap="square" rtlCol="0">
            <a:spAutoFit/>
          </a:bodyPr>
          <a:lstStyle/>
          <a:p>
            <a:pPr marL="272415" indent="-158115">
              <a:lnSpc>
                <a:spcPct val="140000"/>
              </a:lnSpc>
              <a:spcAft>
                <a:spcPts val="0"/>
              </a:spcAft>
            </a:pPr>
            <a:r>
              <a:rPr lang="en-US" sz="3200" b="1" dirty="0">
                <a:latin typeface="Arial" panose="020B0604020202020204" pitchFamily="34" charset="0"/>
                <a:cs typeface="Arial" panose="020B0604020202020204" pitchFamily="34" charset="0"/>
              </a:rPr>
              <a:t> Hoạt động nào trong các hình 1.1 đến 1.6 là hoạt động nghiên cứu khoa học?</a:t>
            </a:r>
          </a:p>
        </p:txBody>
      </p:sp>
      <p:pic>
        <p:nvPicPr>
          <p:cNvPr id="8" name="Picture 7"/>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140001" y="709901"/>
            <a:ext cx="885137" cy="708059"/>
          </a:xfrm>
          <a:prstGeom prst="rect">
            <a:avLst/>
          </a:prstGeom>
          <a:ln>
            <a:noFill/>
          </a:ln>
        </p:spPr>
      </p:pic>
      <p:pic>
        <p:nvPicPr>
          <p:cNvPr id="9" name="Picture 8"/>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49601" y="5175221"/>
            <a:ext cx="885137" cy="708059"/>
          </a:xfrm>
          <a:prstGeom prst="rect">
            <a:avLst/>
          </a:prstGeom>
        </p:spPr>
      </p:pic>
      <p:sp>
        <p:nvSpPr>
          <p:cNvPr id="10" name="TextBox 9"/>
          <p:cNvSpPr txBox="1"/>
          <p:nvPr/>
        </p:nvSpPr>
        <p:spPr>
          <a:xfrm>
            <a:off x="320040" y="233463"/>
            <a:ext cx="3322320" cy="2160591"/>
          </a:xfrm>
          <a:prstGeom prst="rect">
            <a:avLst/>
          </a:prstGeom>
          <a:noFill/>
        </p:spPr>
        <p:txBody>
          <a:bodyPr wrap="square" rtlCol="0">
            <a:spAutoFit/>
          </a:bodyPr>
          <a:lstStyle/>
          <a:p>
            <a:pPr marL="272415" indent="-158115" algn="ctr">
              <a:lnSpc>
                <a:spcPct val="140000"/>
              </a:lnSpc>
              <a:spcAft>
                <a:spcPts val="0"/>
              </a:spcAft>
            </a:pPr>
            <a:r>
              <a:rPr lang="en-US" sz="3200" b="1" dirty="0">
                <a:solidFill>
                  <a:srgbClr val="0000CC"/>
                </a:solidFill>
                <a:latin typeface="Arial" panose="020B0604020202020204" pitchFamily="34" charset="0"/>
                <a:cs typeface="Arial" panose="020B0604020202020204" pitchFamily="34" charset="0"/>
              </a:rPr>
              <a:t>Hoạt động nghiên cứu khoa học là: </a:t>
            </a:r>
          </a:p>
        </p:txBody>
      </p:sp>
      <p:sp>
        <p:nvSpPr>
          <p:cNvPr id="7" name="TextBox 6"/>
          <p:cNvSpPr txBox="1"/>
          <p:nvPr/>
        </p:nvSpPr>
        <p:spPr>
          <a:xfrm>
            <a:off x="320040" y="2208372"/>
            <a:ext cx="3322320" cy="1392241"/>
          </a:xfrm>
          <a:prstGeom prst="rect">
            <a:avLst/>
          </a:prstGeom>
          <a:noFill/>
        </p:spPr>
        <p:txBody>
          <a:bodyPr wrap="square" rtlCol="0">
            <a:spAutoFit/>
          </a:bodyPr>
          <a:lstStyle/>
          <a:p>
            <a:pPr marL="272415" indent="-158115" algn="ctr">
              <a:lnSpc>
                <a:spcPct val="140000"/>
              </a:lnSpc>
              <a:spcAft>
                <a:spcPts val="0"/>
              </a:spcAft>
            </a:pPr>
            <a:r>
              <a:rPr lang="en-US" sz="3200" b="1" dirty="0">
                <a:solidFill>
                  <a:srgbClr val="FF0000"/>
                </a:solidFill>
                <a:latin typeface="Arial" panose="020B0604020202020204" pitchFamily="34" charset="0"/>
                <a:cs typeface="Arial" panose="020B0604020202020204" pitchFamily="34" charset="0"/>
              </a:rPr>
              <a:t>Lấy mẫu nước nghiên cứu</a:t>
            </a:r>
          </a:p>
        </p:txBody>
      </p:sp>
      <p:sp>
        <p:nvSpPr>
          <p:cNvPr id="11" name="TextBox 10"/>
          <p:cNvSpPr txBox="1"/>
          <p:nvPr/>
        </p:nvSpPr>
        <p:spPr>
          <a:xfrm>
            <a:off x="213360" y="3684820"/>
            <a:ext cx="3322320" cy="702821"/>
          </a:xfrm>
          <a:prstGeom prst="rect">
            <a:avLst/>
          </a:prstGeom>
          <a:noFill/>
        </p:spPr>
        <p:txBody>
          <a:bodyPr wrap="square" rtlCol="0">
            <a:spAutoFit/>
          </a:bodyPr>
          <a:lstStyle/>
          <a:p>
            <a:pPr marL="272415" indent="-158115">
              <a:lnSpc>
                <a:spcPct val="140000"/>
              </a:lnSpc>
              <a:spcAft>
                <a:spcPts val="0"/>
              </a:spcAft>
            </a:pPr>
            <a:r>
              <a:rPr lang="en-US" sz="3200" b="1" dirty="0">
                <a:solidFill>
                  <a:srgbClr val="FF0000"/>
                </a:solidFill>
                <a:latin typeface="Arial" panose="020B0604020202020204" pitchFamily="34" charset="0"/>
                <a:cs typeface="Arial" panose="020B0604020202020204" pitchFamily="34" charset="0"/>
              </a:rPr>
              <a:t>Làm thí nghiệm</a:t>
            </a:r>
          </a:p>
        </p:txBody>
      </p:sp>
    </p:spTree>
    <p:extLst>
      <p:ext uri="{BB962C8B-B14F-4D97-AF65-F5344CB8AC3E}">
        <p14:creationId xmlns:p14="http://schemas.microsoft.com/office/powerpoint/2010/main" val="28131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3" presetClass="entr" presetSubtype="3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250" fill="hold"/>
                                        <p:tgtEl>
                                          <p:spTgt spid="8"/>
                                        </p:tgtEl>
                                        <p:attrNameLst>
                                          <p:attrName>ppt_w</p:attrName>
                                        </p:attrNameLst>
                                      </p:cBhvr>
                                      <p:tavLst>
                                        <p:tav tm="0">
                                          <p:val>
                                            <p:strVal val="4*#ppt_w"/>
                                          </p:val>
                                        </p:tav>
                                        <p:tav tm="100000">
                                          <p:val>
                                            <p:strVal val="#ppt_w"/>
                                          </p:val>
                                        </p:tav>
                                      </p:tavLst>
                                    </p:anim>
                                    <p:anim calcmode="lin" valueType="num">
                                      <p:cBhvr>
                                        <p:cTn id="1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3" presetClass="entr" presetSubtype="32" fill="hold" nodeType="withEffect">
                                  <p:stCondLst>
                                    <p:cond delay="1000"/>
                                  </p:stCondLst>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ppt_w</p:attrName>
                                        </p:attrNameLst>
                                      </p:cBhvr>
                                      <p:tavLst>
                                        <p:tav tm="0">
                                          <p:val>
                                            <p:strVal val="4*#ppt_w"/>
                                          </p:val>
                                        </p:tav>
                                        <p:tav tm="100000">
                                          <p:val>
                                            <p:strVal val="#ppt_w"/>
                                          </p:val>
                                        </p:tav>
                                      </p:tavLst>
                                    </p:anim>
                                    <p:anim calcmode="lin" valueType="num">
                                      <p:cBhvr>
                                        <p:cTn id="26"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84971" y="228601"/>
          <a:ext cx="11610472" cy="6448925"/>
        </p:xfrm>
        <a:graphic>
          <a:graphicData uri="http://schemas.openxmlformats.org/drawingml/2006/table">
            <a:tbl>
              <a:tblPr firstRow="1" bandRow="1">
                <a:tableStyleId>{5C22544A-7EE6-4342-B048-85BDC9FD1C3A}</a:tableStyleId>
              </a:tblPr>
              <a:tblGrid>
                <a:gridCol w="2322094">
                  <a:extLst>
                    <a:ext uri="{9D8B030D-6E8A-4147-A177-3AD203B41FA5}">
                      <a16:colId xmlns:a16="http://schemas.microsoft.com/office/drawing/2014/main" val="300718617"/>
                    </a:ext>
                  </a:extLst>
                </a:gridCol>
                <a:gridCol w="2530419">
                  <a:extLst>
                    <a:ext uri="{9D8B030D-6E8A-4147-A177-3AD203B41FA5}">
                      <a16:colId xmlns:a16="http://schemas.microsoft.com/office/drawing/2014/main" val="1220513907"/>
                    </a:ext>
                  </a:extLst>
                </a:gridCol>
                <a:gridCol w="2466474">
                  <a:extLst>
                    <a:ext uri="{9D8B030D-6E8A-4147-A177-3AD203B41FA5}">
                      <a16:colId xmlns:a16="http://schemas.microsoft.com/office/drawing/2014/main" val="1894955344"/>
                    </a:ext>
                  </a:extLst>
                </a:gridCol>
                <a:gridCol w="1552074">
                  <a:extLst>
                    <a:ext uri="{9D8B030D-6E8A-4147-A177-3AD203B41FA5}">
                      <a16:colId xmlns:a16="http://schemas.microsoft.com/office/drawing/2014/main" val="1873791959"/>
                    </a:ext>
                  </a:extLst>
                </a:gridCol>
                <a:gridCol w="2739411">
                  <a:extLst>
                    <a:ext uri="{9D8B030D-6E8A-4147-A177-3AD203B41FA5}">
                      <a16:colId xmlns:a16="http://schemas.microsoft.com/office/drawing/2014/main" val="3614402768"/>
                    </a:ext>
                  </a:extLst>
                </a:gridCol>
              </a:tblGrid>
              <a:tr h="1008348">
                <a:tc>
                  <a:txBody>
                    <a:bodyPr/>
                    <a:lstStyle/>
                    <a:p>
                      <a:pPr algn="ctr"/>
                      <a:r>
                        <a:rPr lang="en-US" sz="2800" b="1" dirty="0" err="1">
                          <a:solidFill>
                            <a:schemeClr val="tx1"/>
                          </a:solidFill>
                          <a:latin typeface="Arial" panose="020B0604020202020204" pitchFamily="34" charset="0"/>
                          <a:cs typeface="Arial" panose="020B0604020202020204" pitchFamily="34" charset="0"/>
                        </a:rPr>
                        <a:t>Vật</a:t>
                      </a: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1" dirty="0" err="1">
                          <a:solidFill>
                            <a:schemeClr val="tx1"/>
                          </a:solidFill>
                          <a:latin typeface="Arial" panose="020B0604020202020204" pitchFamily="34" charset="0"/>
                          <a:cs typeface="Arial" panose="020B0604020202020204" pitchFamily="34" charset="0"/>
                        </a:rPr>
                        <a:t>Trao</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đổi</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chất</a:t>
                      </a: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1" dirty="0" err="1">
                          <a:solidFill>
                            <a:schemeClr val="tx1"/>
                          </a:solidFill>
                          <a:latin typeface="Arial" panose="020B0604020202020204" pitchFamily="34" charset="0"/>
                          <a:cs typeface="Arial" panose="020B0604020202020204" pitchFamily="34" charset="0"/>
                        </a:rPr>
                        <a:t>Sinh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tr</a:t>
                      </a:r>
                      <a:r>
                        <a:rPr lang="vi-VN" sz="2800" b="1" dirty="0">
                          <a:solidFill>
                            <a:schemeClr val="tx1"/>
                          </a:solidFill>
                          <a:latin typeface="Arial" panose="020B0604020202020204" pitchFamily="34" charset="0"/>
                          <a:cs typeface="Arial" panose="020B0604020202020204" pitchFamily="34" charset="0"/>
                        </a:rPr>
                        <a:t>ư</a:t>
                      </a:r>
                      <a:r>
                        <a:rPr lang="en-US" sz="2800" b="1" dirty="0" err="1">
                          <a:solidFill>
                            <a:schemeClr val="tx1"/>
                          </a:solidFill>
                          <a:latin typeface="Arial" panose="020B0604020202020204" pitchFamily="34" charset="0"/>
                          <a:cs typeface="Arial" panose="020B0604020202020204" pitchFamily="34" charset="0"/>
                        </a:rPr>
                        <a:t>ởng</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và</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phát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triển</a:t>
                      </a: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1" dirty="0" err="1">
                          <a:solidFill>
                            <a:schemeClr val="tx1"/>
                          </a:solidFill>
                          <a:latin typeface="Arial" panose="020B0604020202020204" pitchFamily="34" charset="0"/>
                          <a:cs typeface="Arial" panose="020B0604020202020204" pitchFamily="34" charset="0"/>
                        </a:rPr>
                        <a:t>Sinh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sản</a:t>
                      </a: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800" b="1" dirty="0" err="1">
                          <a:solidFill>
                            <a:schemeClr val="tx1"/>
                          </a:solidFill>
                          <a:latin typeface="Arial" panose="020B0604020202020204" pitchFamily="34" charset="0"/>
                          <a:cs typeface="Arial" panose="020B0604020202020204" pitchFamily="34" charset="0"/>
                        </a:rPr>
                        <a:t>Kết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luận</a:t>
                      </a: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70383727"/>
                  </a:ext>
                </a:extLst>
              </a:tr>
              <a:tr h="1504996">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5791089"/>
                  </a:ext>
                </a:extLst>
              </a:tr>
              <a:tr h="1364760">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9321143"/>
                  </a:ext>
                </a:extLst>
              </a:tr>
              <a:tr h="1343600">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7194500"/>
                  </a:ext>
                </a:extLst>
              </a:tr>
              <a:tr h="1227221">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450297"/>
                  </a:ext>
                </a:extLst>
              </a:tr>
            </a:tbl>
          </a:graphicData>
        </a:graphic>
      </p:graphicFrame>
      <p:pic>
        <p:nvPicPr>
          <p:cNvPr id="8" name="Picture 7"/>
          <p:cNvPicPr>
            <a:picLocks noChangeAspect="1"/>
          </p:cNvPicPr>
          <p:nvPr/>
        </p:nvPicPr>
        <p:blipFill>
          <a:blip r:embed="rId2"/>
          <a:stretch>
            <a:fillRect/>
          </a:stretch>
        </p:blipFill>
        <p:spPr>
          <a:xfrm>
            <a:off x="349812" y="1356965"/>
            <a:ext cx="2187122" cy="1302014"/>
          </a:xfrm>
          <a:prstGeom prst="rect">
            <a:avLst/>
          </a:prstGeom>
        </p:spPr>
      </p:pic>
      <p:pic>
        <p:nvPicPr>
          <p:cNvPr id="10" name="Picture 9"/>
          <p:cNvPicPr>
            <a:picLocks noChangeAspect="1"/>
          </p:cNvPicPr>
          <p:nvPr/>
        </p:nvPicPr>
        <p:blipFill>
          <a:blip r:embed="rId3"/>
          <a:stretch>
            <a:fillRect/>
          </a:stretch>
        </p:blipFill>
        <p:spPr>
          <a:xfrm>
            <a:off x="440494" y="2799970"/>
            <a:ext cx="2005758" cy="1255885"/>
          </a:xfrm>
          <a:prstGeom prst="rect">
            <a:avLst/>
          </a:prstGeom>
        </p:spPr>
      </p:pic>
      <p:pic>
        <p:nvPicPr>
          <p:cNvPr id="11" name="Picture 6" descr="1kg đá sỏi màu hỗn hợp lớn - đá trang trí trồng cây - trang trí bể cá - sân  vườn | Tik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494" y="4264003"/>
            <a:ext cx="2028431" cy="11026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582085" y="5557175"/>
            <a:ext cx="1745248" cy="1120351"/>
          </a:xfrm>
          <a:prstGeom prst="rect">
            <a:avLst/>
          </a:prstGeom>
        </p:spPr>
      </p:pic>
      <p:sp>
        <p:nvSpPr>
          <p:cNvPr id="13" name="TextBox 12"/>
          <p:cNvSpPr txBox="1"/>
          <p:nvPr/>
        </p:nvSpPr>
        <p:spPr>
          <a:xfrm>
            <a:off x="3501190" y="1746362"/>
            <a:ext cx="926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6090207" y="1746362"/>
            <a:ext cx="926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8066394" y="1746362"/>
            <a:ext cx="926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449048" y="3210205"/>
            <a:ext cx="926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6038065" y="3210205"/>
            <a:ext cx="926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8014252" y="3210205"/>
            <a:ext cx="9264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3180343" y="4553736"/>
            <a:ext cx="1608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5697167" y="4553736"/>
            <a:ext cx="1608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7725496" y="4553736"/>
            <a:ext cx="1608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3164295" y="5728820"/>
            <a:ext cx="1608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5681119" y="5728820"/>
            <a:ext cx="1608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7709448" y="5728820"/>
            <a:ext cx="16082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9717728" y="1746362"/>
            <a:ext cx="19177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p:cNvSpPr txBox="1"/>
          <p:nvPr/>
        </p:nvSpPr>
        <p:spPr>
          <a:xfrm>
            <a:off x="9717728" y="3210205"/>
            <a:ext cx="19177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9655730" y="4338292"/>
            <a:ext cx="19177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p:cNvSpPr txBox="1"/>
          <p:nvPr/>
        </p:nvSpPr>
        <p:spPr>
          <a:xfrm>
            <a:off x="9605764" y="5574667"/>
            <a:ext cx="19177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495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725" y="132343"/>
            <a:ext cx="110088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 CÁC LĨNH VỰC CHỦ YẾU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KHOA HỌC TỰ NHIÊN</a:t>
            </a:r>
          </a:p>
        </p:txBody>
      </p:sp>
      <p:sp>
        <p:nvSpPr>
          <p:cNvPr id="5" name="Rectangle 4"/>
          <p:cNvSpPr/>
          <p:nvPr/>
        </p:nvSpPr>
        <p:spPr>
          <a:xfrm>
            <a:off x="301969" y="1104216"/>
            <a:ext cx="8894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1. LĨNH VỰC CHỦ Y</a:t>
            </a:r>
            <a:r>
              <a:rPr kumimoji="0" lang="en-US" sz="2800" b="1" i="0" u="none" strike="noStrike" kern="12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rPr>
              <a:t>Ế</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U CỦA KHOA HỌC TỰ NHIÊN</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Rectangle 11"/>
          <p:cNvSpPr/>
          <p:nvPr/>
        </p:nvSpPr>
        <p:spPr>
          <a:xfrm>
            <a:off x="301969" y="1860703"/>
            <a:ext cx="6564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a:ln>
                  <a:noFill/>
                </a:ln>
                <a:solidFill>
                  <a:srgbClr val="021EA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VẬT SỐNG VÀ VẬT KHÔNG SỐNG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536278" y="2617190"/>
            <a:ext cx="10616996" cy="1255728"/>
          </a:xfrm>
          <a:prstGeom prst="rect">
            <a:avLst/>
          </a:prstGeom>
        </p:spPr>
        <p:txBody>
          <a:bodyPr wrap="square">
            <a:spAutoFit/>
          </a:bodyPr>
          <a:lstStyle/>
          <a:p>
            <a:pPr marL="114300" marR="0" lvl="0" indent="0" algn="just"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đổi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chuyển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hóa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trưởng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triển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3" name="Rectangle 2"/>
          <p:cNvSpPr/>
          <p:nvPr/>
        </p:nvSpPr>
        <p:spPr>
          <a:xfrm>
            <a:off x="576509" y="4015204"/>
            <a:ext cx="9866902" cy="480131"/>
          </a:xfrm>
          <a:prstGeom prst="rect">
            <a:avLst/>
          </a:prstGeom>
        </p:spPr>
        <p:txBody>
          <a:bodyPr wrap="square">
            <a:spAutoFit/>
          </a:bodyPr>
          <a:lstStyle/>
          <a:p>
            <a:pPr marL="114300" marR="0" lvl="0" indent="0" algn="just"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Shape 1037"/>
          <p:cNvPicPr/>
          <p:nvPr/>
        </p:nvPicPr>
        <p:blipFill>
          <a:blip r:embed="rId2">
            <a:extLst>
              <a:ext uri="{28A0092B-C50C-407E-A947-70E740481C1C}">
                <a14:useLocalDpi xmlns:a14="http://schemas.microsoft.com/office/drawing/2010/main" val="0"/>
              </a:ext>
            </a:extLst>
          </a:blip>
          <a:stretch/>
        </p:blipFill>
        <p:spPr>
          <a:xfrm>
            <a:off x="1180" y="2309506"/>
            <a:ext cx="653714" cy="615368"/>
          </a:xfrm>
          <a:prstGeom prst="rect">
            <a:avLst/>
          </a:prstGeom>
        </p:spPr>
      </p:pic>
    </p:spTree>
    <p:extLst>
      <p:ext uri="{BB962C8B-B14F-4D97-AF65-F5344CB8AC3E}">
        <p14:creationId xmlns:p14="http://schemas.microsoft.com/office/powerpoint/2010/main" val="358566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Triangle 12">
            <a:extLst>
              <a:ext uri="{FF2B5EF4-FFF2-40B4-BE49-F238E27FC236}">
                <a16:creationId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1049649-A553-47D3-90A2-1A2BD70AE545}"/>
              </a:ext>
            </a:extLst>
          </p:cNvPr>
          <p:cNvGrpSpPr/>
          <p:nvPr/>
        </p:nvGrpSpPr>
        <p:grpSpPr>
          <a:xfrm>
            <a:off x="486175" y="1544808"/>
            <a:ext cx="6126883" cy="3105877"/>
            <a:chOff x="-199248" y="-595086"/>
            <a:chExt cx="2690868" cy="632644"/>
          </a:xfrm>
        </p:grpSpPr>
        <p:sp>
          <p:nvSpPr>
            <p:cNvPr id="3" name="Rounded Rectangle 59">
              <a:extLst>
                <a:ext uri="{FF2B5EF4-FFF2-40B4-BE49-F238E27FC236}">
                  <a16:creationId xmlns:a16="http://schemas.microsoft.com/office/drawing/2014/main" id="{59E8EB9F-7F33-448C-94CC-C37E91F2C36C}"/>
                </a:ext>
              </a:extLst>
            </p:cNvPr>
            <p:cNvSpPr/>
            <p:nvPr/>
          </p:nvSpPr>
          <p:spPr>
            <a:xfrm>
              <a:off x="-149023" y="-447680"/>
              <a:ext cx="2640643" cy="485238"/>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285750" marR="0" lvl="0" indent="0" algn="just"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 chú robot có thể cười, nói và hành động như một con người. Vậy robot là vật sống hay vật không sống?</a:t>
              </a:r>
            </a:p>
          </p:txBody>
        </p:sp>
        <p:pic>
          <p:nvPicPr>
            <p:cNvPr id="4" name="Picutre 1671">
              <a:extLst>
                <a:ext uri="{FF2B5EF4-FFF2-40B4-BE49-F238E27FC236}">
                  <a16:creationId xmlns:a16="http://schemas.microsoft.com/office/drawing/2014/main" id="{C3563666-8EDD-4FFB-B1EC-2A539254F69E}"/>
                </a:ext>
              </a:extLst>
            </p:cNvPr>
            <p:cNvPicPr/>
            <p:nvPr/>
          </p:nvPicPr>
          <p:blipFill>
            <a:blip r:embed="rId2">
              <a:extLst>
                <a:ext uri="{28A0092B-C50C-407E-A947-70E740481C1C}">
                  <a14:useLocalDpi xmlns:a14="http://schemas.microsoft.com/office/drawing/2010/main" val="0"/>
                </a:ext>
              </a:extLst>
            </a:blip>
            <a:stretch/>
          </p:blipFill>
          <p:spPr>
            <a:xfrm>
              <a:off x="-199248" y="-595086"/>
              <a:ext cx="279070" cy="180439"/>
            </a:xfrm>
            <a:prstGeom prst="rect">
              <a:avLst/>
            </a:prstGeom>
          </p:spPr>
        </p:pic>
      </p:grpSp>
      <p:pic>
        <p:nvPicPr>
          <p:cNvPr id="10" name="Picture 9">
            <a:extLst>
              <a:ext uri="{FF2B5EF4-FFF2-40B4-BE49-F238E27FC236}">
                <a16:creationId xmlns:a16="http://schemas.microsoft.com/office/drawing/2014/main" id="{0B32DF09-E98E-4A6F-82A1-3B5992BD223E}"/>
              </a:ext>
            </a:extLst>
          </p:cNvPr>
          <p:cNvPicPr/>
          <p:nvPr/>
        </p:nvPicPr>
        <p:blipFill>
          <a:blip r:embed="rId3">
            <a:extLst>
              <a:ext uri="{28A0092B-C50C-407E-A947-70E740481C1C}">
                <a14:useLocalDpi xmlns:a14="http://schemas.microsoft.com/office/drawing/2010/main" val="0"/>
              </a:ext>
            </a:extLst>
          </a:blip>
          <a:stretch>
            <a:fillRect/>
          </a:stretch>
        </p:blipFill>
        <p:spPr>
          <a:xfrm>
            <a:off x="6936498" y="1085491"/>
            <a:ext cx="4932061" cy="4500752"/>
          </a:xfrm>
          <a:prstGeom prst="rect">
            <a:avLst/>
          </a:prstGeom>
        </p:spPr>
      </p:pic>
    </p:spTree>
    <p:extLst>
      <p:ext uri="{BB962C8B-B14F-4D97-AF65-F5344CB8AC3E}">
        <p14:creationId xmlns:p14="http://schemas.microsoft.com/office/powerpoint/2010/main" val="74322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F7ED563-E5DB-4937-BF78-7893C4DC9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C48AC4A7-4E56-4C68-AD2C-DB0A813672B5}"/>
              </a:ext>
            </a:extLst>
          </p:cNvPr>
          <p:cNvSpPr txBox="1"/>
          <p:nvPr/>
        </p:nvSpPr>
        <p:spPr>
          <a:xfrm>
            <a:off x="590550" y="2248823"/>
            <a:ext cx="6536236" cy="81822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Robot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trưởng</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a:t>
            </a:r>
          </a:p>
        </p:txBody>
      </p:sp>
      <p:sp>
        <p:nvSpPr>
          <p:cNvPr id="13" name="Rectangle 12">
            <a:extLst>
              <a:ext uri="{FF2B5EF4-FFF2-40B4-BE49-F238E27FC236}">
                <a16:creationId xmlns:a16="http://schemas.microsoft.com/office/drawing/2014/main" id="{2306B647-FE95-4550-8350-3D2180C622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66AD166-2169-4AB3-9178-2A5FE76ADA75}"/>
              </a:ext>
            </a:extLst>
          </p:cNvPr>
          <p:cNvPicPr/>
          <p:nvPr/>
        </p:nvPicPr>
        <p:blipFill rotWithShape="1">
          <a:blip r:embed="rId2">
            <a:extLst>
              <a:ext uri="{28A0092B-C50C-407E-A947-70E740481C1C}">
                <a14:useLocalDpi xmlns:a14="http://schemas.microsoft.com/office/drawing/2010/main" val="0"/>
              </a:ext>
            </a:extLst>
          </a:blip>
          <a:srcRect r="-2" b="1203"/>
          <a:stretch/>
        </p:blipFill>
        <p:spPr>
          <a:xfrm>
            <a:off x="7532699" y="862763"/>
            <a:ext cx="3788081" cy="5151142"/>
          </a:xfrm>
          <a:prstGeom prst="rect">
            <a:avLst/>
          </a:prstGeom>
        </p:spPr>
      </p:pic>
      <p:sp>
        <p:nvSpPr>
          <p:cNvPr id="4" name="TextBox 3">
            <a:extLst>
              <a:ext uri="{FF2B5EF4-FFF2-40B4-BE49-F238E27FC236}">
                <a16:creationId xmlns:a16="http://schemas.microsoft.com/office/drawing/2014/main" id="{9F3DA1F8-107F-45F9-BFCB-E600285865B8}"/>
              </a:ext>
            </a:extLst>
          </p:cNvPr>
          <p:cNvSpPr txBox="1"/>
          <p:nvPr/>
        </p:nvSpPr>
        <p:spPr>
          <a:xfrm>
            <a:off x="1216315" y="4187977"/>
            <a:ext cx="59104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ết luận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robot không có đặc trưng 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đó nó là vật không 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Arrow: Right 4">
            <a:extLst>
              <a:ext uri="{FF2B5EF4-FFF2-40B4-BE49-F238E27FC236}">
                <a16:creationId xmlns:a16="http://schemas.microsoft.com/office/drawing/2014/main" id="{537FE6A9-E495-43FE-B51A-09B07FB22C91}"/>
              </a:ext>
            </a:extLst>
          </p:cNvPr>
          <p:cNvSpPr/>
          <p:nvPr/>
        </p:nvSpPr>
        <p:spPr>
          <a:xfrm>
            <a:off x="278296" y="4389120"/>
            <a:ext cx="893403" cy="450166"/>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9F1CD9B-169D-4F81-AC9A-2FD88138B003}"/>
              </a:ext>
            </a:extLst>
          </p:cNvPr>
          <p:cNvSpPr txBox="1"/>
          <p:nvPr/>
        </p:nvSpPr>
        <p:spPr>
          <a:xfrm>
            <a:off x="590550" y="1593253"/>
            <a:ext cx="6006192" cy="64916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Robot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trao</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đổi</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a:t>
            </a:r>
          </a:p>
        </p:txBody>
      </p:sp>
      <p:sp>
        <p:nvSpPr>
          <p:cNvPr id="20" name="TextBox 19">
            <a:extLst>
              <a:ext uri="{FF2B5EF4-FFF2-40B4-BE49-F238E27FC236}">
                <a16:creationId xmlns:a16="http://schemas.microsoft.com/office/drawing/2014/main" id="{0C6306CB-B67B-4050-869E-C46593A44F7B}"/>
              </a:ext>
            </a:extLst>
          </p:cNvPr>
          <p:cNvSpPr txBox="1"/>
          <p:nvPr/>
        </p:nvSpPr>
        <p:spPr>
          <a:xfrm>
            <a:off x="590550" y="2895497"/>
            <a:ext cx="6006192" cy="79917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Robot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94494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14"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725" y="132343"/>
            <a:ext cx="110088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 CÁC LĨNH VỰC CHỦ YẾU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KHOA HỌC TỰ NHIÊN</a:t>
            </a:r>
          </a:p>
        </p:txBody>
      </p:sp>
      <p:sp>
        <p:nvSpPr>
          <p:cNvPr id="5" name="Rectangle 4"/>
          <p:cNvSpPr/>
          <p:nvPr/>
        </p:nvSpPr>
        <p:spPr>
          <a:xfrm>
            <a:off x="301969" y="1104216"/>
            <a:ext cx="8894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1. LĨNH VỰC CHỦ Y</a:t>
            </a:r>
            <a:r>
              <a:rPr kumimoji="0" lang="en-US" sz="2800" b="1" i="0" u="none" strike="noStrike" kern="12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rPr>
              <a:t>Ế</a:t>
            </a: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U CỦA KHOA HỌC TỰ NHIÊN</a:t>
            </a: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Rectangle 11"/>
          <p:cNvSpPr/>
          <p:nvPr/>
        </p:nvSpPr>
        <p:spPr>
          <a:xfrm>
            <a:off x="301969" y="1860703"/>
            <a:ext cx="65646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2800" b="1" i="0" u="none" strike="noStrike" kern="1200" cap="none" spc="0" normalizeH="0" baseline="0" noProof="0" dirty="0">
                <a:ln>
                  <a:noFill/>
                </a:ln>
                <a:solidFill>
                  <a:srgbClr val="021EA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VẬT SỐNG VÀ VẬT KHÔNG SỐNG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301969" y="2518430"/>
            <a:ext cx="21194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en-US" sz="2800" b="1" i="0" u="none" strike="noStrike" kern="1200" cap="none" spc="0" normalizeH="0" baseline="0" noProof="0" dirty="0">
                <a:ln>
                  <a:noFill/>
                </a:ln>
                <a:solidFill>
                  <a:srgbClr val="021EA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Arial" panose="020B0604020202020204" pitchFamily="34" charset="0"/>
              </a:rPr>
              <a:t>BÀI TẬP</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5857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832" y="384183"/>
            <a:ext cx="11113168" cy="1229760"/>
          </a:xfrm>
          <a:prstGeom prst="rect">
            <a:avLst/>
          </a:prstGeom>
        </p:spPr>
        <p:txBody>
          <a:bodyPr wrap="square">
            <a:spAutoFit/>
          </a:bodyPr>
          <a:lstStyle/>
          <a:p>
            <a:pPr marL="0" marR="0" lvl="0" indent="0" algn="l" defTabSz="914400" rtl="0" eaLnBrk="1" fontAlgn="auto" latinLnBrk="0" hangingPunct="1">
              <a:lnSpc>
                <a:spcPct val="140000"/>
              </a:lnSpc>
              <a:spcBef>
                <a:spcPts val="0"/>
              </a:spcBef>
              <a:spcAft>
                <a:spcPts val="400"/>
              </a:spcAft>
              <a:buClrTx/>
              <a:buSzTx/>
              <a:buFontTx/>
              <a:buNone/>
              <a:tabLst/>
              <a:defRPr/>
            </a:pPr>
            <a:r>
              <a:rPr kumimoji="0" lang="vi-VN" sz="2800" b="1" i="0" u="none" strike="noStrike" kern="1200" cap="none" spc="0" normalizeH="0" baseline="0" noProof="0" dirty="0">
                <a:ln>
                  <a:noFill/>
                </a:ln>
                <a:solidFill>
                  <a:srgbClr val="0033CC"/>
                </a:solidFill>
                <a:effectLst/>
                <a:uLnTx/>
                <a:uFillTx/>
                <a:latin typeface="Arial" panose="020B0604020202020204" pitchFamily="34" charset="0"/>
                <a:ea typeface="Times New Roman" panose="02020603050405020304" pitchFamily="18" charset="0"/>
                <a:cs typeface="+mn-cs"/>
              </a:rPr>
              <a:t>Câu 1.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kể</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tế</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chủ</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yếu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lĩnh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vực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khoa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p:cNvSpPr/>
          <p:nvPr/>
        </p:nvSpPr>
        <p:spPr>
          <a:xfrm>
            <a:off x="774031" y="1683000"/>
            <a:ext cx="6096000" cy="3326552"/>
          </a:xfrm>
          <a:prstGeom prst="rect">
            <a:avLst/>
          </a:prstGeom>
        </p:spPr>
        <p:txBody>
          <a:bodyPr>
            <a:spAutoFit/>
          </a:bodyPr>
          <a:lstStyle/>
          <a:p>
            <a:pPr marL="0" marR="0" lvl="0" indent="180340" algn="l" defTabSz="914400" rtl="0" eaLnBrk="1" fontAlgn="auto" latinLnBrk="0" hangingPunct="1">
              <a:lnSpc>
                <a:spcPct val="140000"/>
              </a:lnSpc>
              <a:spcBef>
                <a:spcPts val="0"/>
              </a:spcBef>
              <a:spcAft>
                <a:spcPts val="500"/>
              </a:spcAft>
              <a:buClrTx/>
              <a:buSzTx/>
              <a:buFontTx/>
              <a:buNone/>
              <a:tabLst>
                <a:tab pos="420370" algn="l"/>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180340" algn="l" defTabSz="914400" rtl="0" eaLnBrk="1" fontAlgn="auto" latinLnBrk="0" hangingPunct="1">
              <a:lnSpc>
                <a:spcPct val="140000"/>
              </a:lnSpc>
              <a:spcBef>
                <a:spcPts val="0"/>
              </a:spcBef>
              <a:spcAft>
                <a:spcPts val="4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Hoá</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180340" algn="l" defTabSz="914400" rtl="0" eaLnBrk="1" fontAlgn="auto" latinLnBrk="0" hangingPunct="1">
              <a:lnSpc>
                <a:spcPct val="140000"/>
              </a:lnSpc>
              <a:spcBef>
                <a:spcPts val="0"/>
              </a:spcBef>
              <a:spcAft>
                <a:spcPts val="4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C.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180340" algn="l" defTabSz="914400" rtl="0" eaLnBrk="1" fontAlgn="auto" latinLnBrk="0" hangingPunct="1">
              <a:lnSpc>
                <a:spcPct val="140000"/>
              </a:lnSpc>
              <a:spcBef>
                <a:spcPts val="0"/>
              </a:spcBef>
              <a:spcAft>
                <a:spcPts val="4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D.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Khoa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Trái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Đất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180340" algn="l" defTabSz="914400" rtl="0" eaLnBrk="1" fontAlgn="auto" latinLnBrk="0" hangingPunct="1">
              <a:lnSpc>
                <a:spcPct val="140000"/>
              </a:lnSpc>
              <a:spcBef>
                <a:spcPts val="0"/>
              </a:spcBef>
              <a:spcAft>
                <a:spcPts val="500"/>
              </a:spcAft>
              <a:buClrTx/>
              <a:buSzTx/>
              <a:buFontTx/>
              <a:buNone/>
              <a:tabLst>
                <a:tab pos="591185" algn="l"/>
                <a:tab pos="2369185" algn="l"/>
              </a:tabLst>
              <a:defRPr/>
            </a:pPr>
            <a:r>
              <a:rPr kumimoji="0" lang="en-US" sz="2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rPr>
              <a:t>E.</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Thiên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văn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7" name="Rectangle 6"/>
          <p:cNvSpPr/>
          <p:nvPr/>
        </p:nvSpPr>
        <p:spPr>
          <a:xfrm>
            <a:off x="3273906" y="1814954"/>
            <a:ext cx="84096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dùng cần cẩu nâng hàng</a:t>
            </a:r>
            <a:r>
              <a:rPr kumimoji="0" lang="en-US" sz="2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sản</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xuất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điện</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thoại</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234928" y="3084666"/>
            <a:ext cx="80938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Cắt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ghép</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chiết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cành</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sản</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xuất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phân</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bón</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2851484" y="2470128"/>
            <a:ext cx="9488027" cy="523220"/>
          </a:xfrm>
          <a:prstGeom prst="rect">
            <a:avLst/>
          </a:prstGeom>
        </p:spPr>
        <p:txBody>
          <a:bodyPr wrap="square">
            <a:spAutoFit/>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bón phân đạm cho cây; quá trình lên men rượu; ...</a:t>
            </a:r>
            <a:endPar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10" name="Rectangle 9"/>
          <p:cNvSpPr/>
          <p:nvPr/>
        </p:nvSpPr>
        <p:spPr>
          <a:xfrm>
            <a:off x="4455960" y="3785499"/>
            <a:ext cx="3237746" cy="523220"/>
          </a:xfrm>
          <a:prstGeom prst="rect">
            <a:avLst/>
          </a:prstGeom>
        </p:spPr>
        <p:txBody>
          <a:bodyPr wrap="none">
            <a:spAutoFit/>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dự báo thời tiết; </a:t>
            </a:r>
            <a:endPar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11" name="Rectangle 10"/>
          <p:cNvSpPr/>
          <p:nvPr/>
        </p:nvSpPr>
        <p:spPr>
          <a:xfrm>
            <a:off x="4015868" y="4397525"/>
            <a:ext cx="82301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quan sát hiện tượng nhật thực, nguyệt thực;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6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4742" y="796157"/>
            <a:ext cx="7090339" cy="695575"/>
          </a:xfrm>
          <a:prstGeom prst="rect">
            <a:avLst/>
          </a:prstGeom>
        </p:spPr>
        <p:txBody>
          <a:bodyPr wrap="none">
            <a:spAutoFit/>
          </a:bodyPr>
          <a:lstStyle/>
          <a:p>
            <a:pPr marL="0" marR="0" lvl="0" indent="0" algn="l" defTabSz="914400" rtl="0" eaLnBrk="1" fontAlgn="auto" latinLnBrk="0" hangingPunct="1">
              <a:lnSpc>
                <a:spcPct val="140000"/>
              </a:lnSpc>
              <a:spcBef>
                <a:spcPts val="0"/>
              </a:spcBef>
              <a:spcAft>
                <a:spcPts val="400"/>
              </a:spcAft>
              <a:buClrTx/>
              <a:buSzTx/>
              <a:buFontTx/>
              <a:buNone/>
              <a:tabLst>
                <a:tab pos="978535" algn="l"/>
              </a:tabLst>
              <a:defRPr/>
            </a:pPr>
            <a:r>
              <a:rPr kumimoji="0" lang="vi-VN" sz="2800" b="1" i="0" u="none" strike="noStrike" kern="1200" cap="none" spc="0" normalizeH="0" baseline="0" noProof="0" dirty="0">
                <a:ln>
                  <a:noFill/>
                </a:ln>
                <a:solidFill>
                  <a:srgbClr val="0033CC"/>
                </a:solidFill>
                <a:effectLst/>
                <a:uLnTx/>
                <a:uFillTx/>
                <a:latin typeface="Arial" panose="020B0604020202020204" pitchFamily="34" charset="0"/>
                <a:ea typeface="Times New Roman" panose="02020603050405020304" pitchFamily="18" charset="0"/>
                <a:cs typeface="+mn-cs"/>
              </a:rPr>
              <a:t>Câu 2.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nào</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sau</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đây</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gọi</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là</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không</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sống</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t>
            </a:r>
          </a:p>
        </p:txBody>
      </p:sp>
      <p:sp>
        <p:nvSpPr>
          <p:cNvPr id="6" name="Rectangle 5"/>
          <p:cNvSpPr/>
          <p:nvPr/>
        </p:nvSpPr>
        <p:spPr>
          <a:xfrm>
            <a:off x="1035705" y="1792622"/>
            <a:ext cx="2114040" cy="695575"/>
          </a:xfrm>
          <a:prstGeom prst="rect">
            <a:avLst/>
          </a:prstGeom>
        </p:spPr>
        <p:txBody>
          <a:bodyPr wrap="none">
            <a:spAutoFit/>
          </a:bodyPr>
          <a:lstStyle/>
          <a:p>
            <a:pPr marL="0" marR="0" lvl="0" indent="180340" algn="l" defTabSz="914400" rtl="0" eaLnBrk="1" fontAlgn="auto" latinLnBrk="0" hangingPunct="1">
              <a:lnSpc>
                <a:spcPct val="140000"/>
              </a:lnSpc>
              <a:spcBef>
                <a:spcPts val="0"/>
              </a:spcBef>
              <a:spcAft>
                <a:spcPts val="40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rPr>
              <a:t>A.</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Con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ong</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t>
            </a:r>
          </a:p>
        </p:txBody>
      </p:sp>
      <p:sp>
        <p:nvSpPr>
          <p:cNvPr id="7" name="Rectangle 6"/>
          <p:cNvSpPr/>
          <p:nvPr/>
        </p:nvSpPr>
        <p:spPr>
          <a:xfrm>
            <a:off x="1014865" y="2686017"/>
            <a:ext cx="2134880" cy="636777"/>
          </a:xfrm>
          <a:prstGeom prst="rect">
            <a:avLst/>
          </a:prstGeom>
        </p:spPr>
        <p:txBody>
          <a:bodyPr wrap="none">
            <a:spAutoFit/>
          </a:bodyPr>
          <a:lstStyle/>
          <a:p>
            <a:pPr marL="0" marR="0" lvl="0" indent="180340" algn="l" defTabSz="914400" rtl="0" eaLnBrk="1" fontAlgn="auto" latinLnBrk="0" hangingPunct="1">
              <a:lnSpc>
                <a:spcPct val="140000"/>
              </a:lnSpc>
              <a:spcBef>
                <a:spcPts val="0"/>
              </a:spcBef>
              <a:spcAft>
                <a:spcPts val="400"/>
              </a:spcAft>
              <a:buClrTx/>
              <a:buSzTx/>
              <a:buFontTx/>
              <a:buNone/>
              <a:tabLst>
                <a:tab pos="978535" algn="l"/>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rPr>
              <a:t>B.</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Vi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khuẩn</a:t>
            </a:r>
            <a:endPar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8" name="Rectangle 7"/>
          <p:cNvSpPr/>
          <p:nvPr/>
        </p:nvSpPr>
        <p:spPr>
          <a:xfrm>
            <a:off x="974791" y="3520614"/>
            <a:ext cx="2174954" cy="636777"/>
          </a:xfrm>
          <a:prstGeom prst="rect">
            <a:avLst/>
          </a:prstGeom>
        </p:spPr>
        <p:txBody>
          <a:bodyPr wrap="none">
            <a:spAutoFit/>
          </a:bodyPr>
          <a:lstStyle/>
          <a:p>
            <a:pPr marL="0" marR="0" lvl="0" indent="180340" algn="just" defTabSz="914400" rtl="0" eaLnBrk="1" fontAlgn="auto" latinLnBrk="0" hangingPunct="1">
              <a:lnSpc>
                <a:spcPct val="14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rPr>
              <a:t>C.</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Than </a:t>
            </a:r>
            <a:r>
              <a:rPr kumimoji="0" lang="en-US" sz="28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củi</a:t>
            </a:r>
            <a:r>
              <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t>
            </a:r>
          </a:p>
        </p:txBody>
      </p:sp>
      <p:sp>
        <p:nvSpPr>
          <p:cNvPr id="9" name="Rectangle 8"/>
          <p:cNvSpPr/>
          <p:nvPr/>
        </p:nvSpPr>
        <p:spPr>
          <a:xfrm>
            <a:off x="1035705" y="4517079"/>
            <a:ext cx="2152897" cy="523220"/>
          </a:xfrm>
          <a:prstGeom prst="rect">
            <a:avLst/>
          </a:prstGeom>
        </p:spPr>
        <p:txBody>
          <a:bodyPr wrap="none">
            <a:spAutoFit/>
          </a:bodyPr>
          <a:lstStyle/>
          <a:p>
            <a:pPr marL="0" marR="0" lvl="0" indent="179705" algn="just" defTabSz="914400" rtl="0" eaLnBrk="1" fontAlgn="auto" latinLnBrk="0" hangingPunct="1">
              <a:lnSpc>
                <a:spcPct val="100000"/>
              </a:lnSpc>
              <a:spcBef>
                <a:spcPts val="0"/>
              </a:spcBef>
              <a:spcAft>
                <a:spcPts val="0"/>
              </a:spcAft>
              <a:buClrTx/>
              <a:buSzTx/>
              <a:buFontTx/>
              <a:buNone/>
              <a:tabLst>
                <a:tab pos="3420110" algn="l"/>
                <a:tab pos="5039995" algn="l"/>
              </a:tabLst>
              <a:defRPr/>
            </a:pPr>
            <a:r>
              <a:rPr kumimoji="0" lang="vi-VN" sz="2800" b="1" i="0" u="none" strike="noStrike" kern="1200" cap="none" spc="0" normalizeH="0" baseline="0" noProof="0" dirty="0">
                <a:ln>
                  <a:noFill/>
                </a:ln>
                <a:solidFill>
                  <a:srgbClr val="0000FF"/>
                </a:solidFill>
                <a:effectLst/>
                <a:uLnTx/>
                <a:uFillTx/>
                <a:latin typeface="Arial" panose="020B0604020202020204" pitchFamily="34" charset="0"/>
                <a:ea typeface="Calibri" panose="020F0502020204030204" pitchFamily="34" charset="0"/>
                <a:cs typeface="Times New Roman" panose="02020603050405020304" pitchFamily="18" charset="0"/>
              </a:rPr>
              <a:t>D.</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cam.</a:t>
            </a:r>
          </a:p>
        </p:txBody>
      </p:sp>
      <p:sp>
        <p:nvSpPr>
          <p:cNvPr id="10" name="Oval 9"/>
          <p:cNvSpPr/>
          <p:nvPr/>
        </p:nvSpPr>
        <p:spPr>
          <a:xfrm>
            <a:off x="1099769" y="3607602"/>
            <a:ext cx="561100" cy="561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34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8823" y="507706"/>
            <a:ext cx="10599761" cy="203132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tab pos="981710" algn="l"/>
              </a:tabLst>
              <a:defRPr/>
            </a:pPr>
            <a:r>
              <a:rPr kumimoji="0" lang="vi-VN" sz="2800" b="1" i="0" u="none" strike="noStrike" kern="1200" cap="none" spc="0" normalizeH="0" baseline="0" noProof="0" dirty="0">
                <a:ln>
                  <a:noFill/>
                </a:ln>
                <a:solidFill>
                  <a:srgbClr val="0033CC"/>
                </a:solidFill>
                <a:effectLst/>
                <a:uLnTx/>
                <a:uFillTx/>
                <a:latin typeface="Arial" panose="020B0604020202020204" pitchFamily="34" charset="0"/>
                <a:ea typeface="Times New Roman" panose="02020603050405020304" pitchFamily="18" charset="0"/>
                <a:cs typeface="+mn-cs"/>
              </a:rPr>
              <a:t>Câu </a:t>
            </a:r>
            <a:r>
              <a:rPr kumimoji="0" lang="en-US" sz="2800" b="1" i="0" u="none" strike="noStrike" kern="1200" cap="none" spc="0" normalizeH="0" baseline="0" noProof="0" dirty="0">
                <a:ln>
                  <a:noFill/>
                </a:ln>
                <a:solidFill>
                  <a:srgbClr val="0033CC"/>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vi-VN" sz="2800" b="1" i="0" u="none" strike="noStrike" kern="1200" cap="none" spc="0" normalizeH="0" baseline="0" noProof="0" dirty="0">
                <a:ln>
                  <a:noFill/>
                </a:ln>
                <a:solidFill>
                  <a:srgbClr val="0033C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phân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biệt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khoa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chất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hoá</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khoa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dựa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khác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biệt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p:cNvSpPr/>
          <p:nvPr/>
        </p:nvSpPr>
        <p:spPr>
          <a:xfrm>
            <a:off x="632346" y="2539031"/>
            <a:ext cx="10736238" cy="3108543"/>
          </a:xfrm>
          <a:prstGeom prst="rect">
            <a:avLst/>
          </a:prstGeom>
        </p:spPr>
        <p:txBody>
          <a:bodyPr wrap="square">
            <a:spAutoFit/>
          </a:bodyPr>
          <a:lstStyle/>
          <a:p>
            <a:pPr marL="0" marR="0" lvl="0" indent="306070" algn="just" defTabSz="914400" rtl="0" eaLnBrk="1" fontAlgn="auto" latinLnBrk="0" hangingPunct="1">
              <a:lnSpc>
                <a:spcPct val="100000"/>
              </a:lnSpc>
              <a:spcBef>
                <a:spcPts val="0"/>
              </a:spcBef>
              <a:spcAft>
                <a:spcPts val="0"/>
              </a:spcAft>
              <a:buClrTx/>
              <a:buSzTx/>
              <a:buFontTx/>
              <a:buNone/>
              <a:tabLst>
                <a:tab pos="526415" algn="l"/>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Trả</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lời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306070" algn="just" defTabSz="914400" rtl="0" eaLnBrk="1" fontAlgn="auto" latinLnBrk="0" hangingPunct="1">
              <a:lnSpc>
                <a:spcPct val="100000"/>
              </a:lnSpc>
              <a:spcBef>
                <a:spcPts val="0"/>
              </a:spcBef>
              <a:spcAft>
                <a:spcPts val="0"/>
              </a:spcAft>
              <a:buClrTx/>
              <a:buSzTx/>
              <a:buFontTx/>
              <a:buNone/>
              <a:tabLst>
                <a:tab pos="526415" algn="l"/>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Có thể dựa vào đối tượng nghiên cứu để phân biệt khoa học về vật chất và khoa học về sự sống:</a:t>
            </a:r>
            <a:endPar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18034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Đối tượng nghiên cứu của khoa học về sự sống là các vật sống.</a:t>
            </a:r>
            <a:endPar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18034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Đối tượng nghiên cứu của khoa học về vật chất là các vật không sống.</a:t>
            </a:r>
            <a:endParaRPr kumimoji="0" lang="en-US" sz="2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Tree>
    <p:extLst>
      <p:ext uri="{BB962C8B-B14F-4D97-AF65-F5344CB8AC3E}">
        <p14:creationId xmlns:p14="http://schemas.microsoft.com/office/powerpoint/2010/main" val="281313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53B47F0-99F2-4A7D-AB3A-B253F5D5EE72}"/>
              </a:ext>
            </a:extLst>
          </p:cNvPr>
          <p:cNvSpPr txBox="1"/>
          <p:nvPr/>
        </p:nvSpPr>
        <p:spPr>
          <a:xfrm>
            <a:off x="667512" y="938784"/>
            <a:ext cx="10853928" cy="425196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5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5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2.1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2.5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52410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8294908-8B00-4F58-BBBA-20F71A40AA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364C879-1404-4203-8E9D-CC5DE0A621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4617302-4B0D-4351-A6BB-6F0930D943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A2C7802-C2E0-4218-8F89-8DD7CCD2CD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6D7111A-21E5-4EE9-8A78-10E5530F01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3969E80-A77B-49FC-9122-D89AFD5EE1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1849CA57-76BD-4CF2-80BA-D7A46A01B7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5E9085E-E730-4768-83D4-6CB7E98971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D683C43-29B7-4E9B-97AC-85F2E86CC82F}"/>
              </a:ext>
            </a:extLst>
          </p:cNvPr>
          <p:cNvSpPr txBox="1"/>
          <p:nvPr/>
        </p:nvSpPr>
        <p:spPr>
          <a:xfrm>
            <a:off x="3204642" y="2353641"/>
            <a:ext cx="6314914" cy="2150719"/>
          </a:xfrm>
          <a:prstGeom prst="rect">
            <a:avLst/>
          </a:prstGeom>
          <a:noFill/>
        </p:spPr>
        <p:txBody>
          <a:bodyPr vert="horz" lIns="91440" tIns="45720" rIns="91440" bIns="45720" rtlCol="0" anchor="ctr">
            <a:prstTxWarp prst="textStop">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Tiết</a:t>
            </a:r>
            <a:r>
              <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học</a:t>
            </a:r>
            <a:r>
              <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kết</a:t>
            </a:r>
            <a:r>
              <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thúc</a:t>
            </a:r>
            <a:endPar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Xin</a:t>
            </a:r>
            <a:r>
              <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trân</a:t>
            </a:r>
            <a:r>
              <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trọng</a:t>
            </a:r>
            <a:r>
              <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kính</a:t>
            </a:r>
            <a:r>
              <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rPr>
              <a:t>chào</a:t>
            </a:r>
            <a:endParaRPr kumimoji="0" lang="en-US" sz="48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973272FE-A474-4CAE-8CA2-BCC8B476C3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07981EA-05A6-437C-88D7-B377B92B03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15E3C750-986E-4769-B1AE-49289FBEE7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015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38577104"/>
              </p:ext>
            </p:extLst>
          </p:nvPr>
        </p:nvGraphicFramePr>
        <p:xfrm>
          <a:off x="685800" y="689186"/>
          <a:ext cx="10942320" cy="2943682"/>
        </p:xfrm>
        <a:graphic>
          <a:graphicData uri="http://schemas.openxmlformats.org/drawingml/2006/table">
            <a:tbl>
              <a:tblPr firstRow="1" bandRow="1">
                <a:tableStyleId>{5C22544A-7EE6-4342-B048-85BDC9FD1C3A}</a:tableStyleId>
              </a:tblPr>
              <a:tblGrid>
                <a:gridCol w="507492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tblGrid>
              <a:tr h="590974">
                <a:tc>
                  <a:txBody>
                    <a:bodyPr/>
                    <a:lstStyle/>
                    <a:p>
                      <a:r>
                        <a:rPr lang="en-US" sz="2800" b="1" dirty="0">
                          <a:solidFill>
                            <a:srgbClr val="FF0000"/>
                          </a:solidFill>
                          <a:latin typeface="Arial" panose="020B0604020202020204" pitchFamily="34" charset="0"/>
                          <a:cs typeface="Arial" panose="020B0604020202020204" pitchFamily="34" charset="0"/>
                        </a:rPr>
                        <a:t>Hoạt</a:t>
                      </a:r>
                      <a:r>
                        <a:rPr lang="en-US" sz="2800" b="1" baseline="0" dirty="0">
                          <a:solidFill>
                            <a:srgbClr val="FF0000"/>
                          </a:solidFill>
                          <a:latin typeface="Arial" panose="020B0604020202020204" pitchFamily="34" charset="0"/>
                          <a:cs typeface="Arial" panose="020B0604020202020204" pitchFamily="34" charset="0"/>
                        </a:rPr>
                        <a:t> động trong cuộc sống</a:t>
                      </a:r>
                      <a:endParaRPr lang="en-US" sz="2800" b="1"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b="1" dirty="0">
                          <a:solidFill>
                            <a:srgbClr val="FF0000"/>
                          </a:solidFill>
                          <a:latin typeface="Arial" panose="020B0604020202020204" pitchFamily="34" charset="0"/>
                          <a:cs typeface="Arial" panose="020B0604020202020204" pitchFamily="34" charset="0"/>
                        </a:rPr>
                        <a:t>Hoạt</a:t>
                      </a:r>
                      <a:r>
                        <a:rPr lang="en-US" sz="2800" b="1" baseline="0" dirty="0">
                          <a:solidFill>
                            <a:srgbClr val="FF0000"/>
                          </a:solidFill>
                          <a:latin typeface="Arial" panose="020B0604020202020204" pitchFamily="34" charset="0"/>
                          <a:cs typeface="Arial" panose="020B0604020202020204" pitchFamily="34" charset="0"/>
                        </a:rPr>
                        <a:t> động nghiên cứu khoa học</a:t>
                      </a:r>
                      <a:endParaRPr lang="en-US" sz="2800" b="1"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88177">
                <a:tc>
                  <a:txBody>
                    <a:bodyPr/>
                    <a:lstStyle/>
                    <a:p>
                      <a:r>
                        <a:rPr lang="en-US" sz="2800" b="1" dirty="0">
                          <a:solidFill>
                            <a:schemeClr val="tx1"/>
                          </a:solidFill>
                          <a:latin typeface="Arial" panose="020B0604020202020204" pitchFamily="34" charset="0"/>
                          <a:cs typeface="Arial" panose="020B0604020202020204" pitchFamily="34" charset="0"/>
                        </a:rPr>
                        <a:t>Thả</a:t>
                      </a:r>
                      <a:r>
                        <a:rPr lang="en-US" sz="2800" b="1" baseline="0" dirty="0">
                          <a:solidFill>
                            <a:schemeClr val="tx1"/>
                          </a:solidFill>
                          <a:latin typeface="Arial" panose="020B0604020202020204" pitchFamily="34" charset="0"/>
                          <a:cs typeface="Arial" panose="020B0604020202020204" pitchFamily="34" charset="0"/>
                        </a:rPr>
                        <a:t> diều</a:t>
                      </a:r>
                      <a:endParaRPr lang="en-US" sz="2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b="1" dirty="0">
                          <a:solidFill>
                            <a:schemeClr val="tx1"/>
                          </a:solidFill>
                          <a:latin typeface="Arial" panose="020B0604020202020204" pitchFamily="34" charset="0"/>
                          <a:cs typeface="Arial" panose="020B0604020202020204" pitchFamily="34" charset="0"/>
                        </a:rPr>
                        <a:t>Lấy</a:t>
                      </a:r>
                      <a:r>
                        <a:rPr lang="en-US" sz="2800" b="1" baseline="0" dirty="0">
                          <a:solidFill>
                            <a:schemeClr val="tx1"/>
                          </a:solidFill>
                          <a:latin typeface="Arial" panose="020B0604020202020204" pitchFamily="34" charset="0"/>
                          <a:cs typeface="Arial" panose="020B0604020202020204" pitchFamily="34" charset="0"/>
                        </a:rPr>
                        <a:t> mẫu nước nghiên cứu</a:t>
                      </a:r>
                      <a:endParaRPr lang="en-US" sz="2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88177">
                <a:tc>
                  <a:txBody>
                    <a:bodyPr/>
                    <a:lstStyle/>
                    <a:p>
                      <a:r>
                        <a:rPr lang="en-US" sz="2800" b="1" dirty="0">
                          <a:solidFill>
                            <a:schemeClr val="tx1"/>
                          </a:solidFill>
                          <a:latin typeface="Arial" panose="020B0604020202020204" pitchFamily="34" charset="0"/>
                          <a:cs typeface="Arial" panose="020B0604020202020204" pitchFamily="34" charset="0"/>
                        </a:rPr>
                        <a:t>Gặt</a:t>
                      </a:r>
                      <a:r>
                        <a:rPr lang="en-US" sz="2800" b="1" baseline="0" dirty="0">
                          <a:solidFill>
                            <a:schemeClr val="tx1"/>
                          </a:solidFill>
                          <a:latin typeface="Arial" panose="020B0604020202020204" pitchFamily="34" charset="0"/>
                          <a:cs typeface="Arial" panose="020B0604020202020204" pitchFamily="34" charset="0"/>
                        </a:rPr>
                        <a:t> lúa</a:t>
                      </a:r>
                      <a:endParaRPr lang="en-US" sz="2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b="1" dirty="0">
                          <a:solidFill>
                            <a:schemeClr val="tx1"/>
                          </a:solidFill>
                          <a:latin typeface="Arial" panose="020B0604020202020204" pitchFamily="34" charset="0"/>
                          <a:cs typeface="Arial" panose="020B0604020202020204" pitchFamily="34" charset="0"/>
                        </a:rPr>
                        <a:t>Làm</a:t>
                      </a:r>
                      <a:r>
                        <a:rPr lang="en-US" sz="2800" b="1" baseline="0" dirty="0">
                          <a:solidFill>
                            <a:schemeClr val="tx1"/>
                          </a:solidFill>
                          <a:latin typeface="Arial" panose="020B0604020202020204" pitchFamily="34" charset="0"/>
                          <a:cs typeface="Arial" panose="020B0604020202020204" pitchFamily="34" charset="0"/>
                        </a:rPr>
                        <a:t> thí nghiệm</a:t>
                      </a:r>
                      <a:endParaRPr lang="en-US" sz="2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88177">
                <a:tc>
                  <a:txBody>
                    <a:bodyPr/>
                    <a:lstStyle/>
                    <a:p>
                      <a:r>
                        <a:rPr lang="en-US" sz="2800" b="1" dirty="0">
                          <a:solidFill>
                            <a:schemeClr val="tx1"/>
                          </a:solidFill>
                          <a:latin typeface="Arial" panose="020B0604020202020204" pitchFamily="34" charset="0"/>
                          <a:cs typeface="Arial" panose="020B0604020202020204" pitchFamily="34" charset="0"/>
                        </a:rPr>
                        <a:t>Rửa bát,</a:t>
                      </a:r>
                      <a:r>
                        <a:rPr lang="en-US" sz="2800" b="1" baseline="0" dirty="0">
                          <a:solidFill>
                            <a:schemeClr val="tx1"/>
                          </a:solidFill>
                          <a:latin typeface="Arial" panose="020B0604020202020204" pitchFamily="34" charset="0"/>
                          <a:cs typeface="Arial" panose="020B0604020202020204" pitchFamily="34" charset="0"/>
                        </a:rPr>
                        <a:t> đĩa</a:t>
                      </a:r>
                      <a:endParaRPr lang="en-US" sz="2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88177">
                <a:tc>
                  <a:txBody>
                    <a:bodyPr/>
                    <a:lstStyle/>
                    <a:p>
                      <a:r>
                        <a:rPr lang="en-US" sz="2800" b="1" dirty="0">
                          <a:solidFill>
                            <a:schemeClr val="tx1"/>
                          </a:solidFill>
                          <a:latin typeface="Arial" panose="020B0604020202020204" pitchFamily="34" charset="0"/>
                          <a:cs typeface="Arial" panose="020B0604020202020204" pitchFamily="34" charset="0"/>
                        </a:rPr>
                        <a:t>Hoạt</a:t>
                      </a:r>
                      <a:r>
                        <a:rPr lang="en-US" sz="2800" b="1" baseline="0" dirty="0">
                          <a:solidFill>
                            <a:schemeClr val="tx1"/>
                          </a:solidFill>
                          <a:latin typeface="Arial" panose="020B0604020202020204" pitchFamily="34" charset="0"/>
                          <a:cs typeface="Arial" panose="020B0604020202020204" pitchFamily="34" charset="0"/>
                        </a:rPr>
                        <a:t> động tập thể</a:t>
                      </a:r>
                      <a:endParaRPr lang="en-US" sz="2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 name="TextBox 2"/>
          <p:cNvSpPr txBox="1"/>
          <p:nvPr/>
        </p:nvSpPr>
        <p:spPr>
          <a:xfrm>
            <a:off x="746760" y="4023360"/>
            <a:ext cx="10622280" cy="954107"/>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Hoạt động con người chủ động tìm tòi, khám phá ra tri thức khoa học gọi là </a:t>
            </a:r>
            <a:r>
              <a:rPr lang="vi-VN" sz="2800" b="1" dirty="0">
                <a:solidFill>
                  <a:srgbClr val="0000CC"/>
                </a:solidFill>
                <a:latin typeface="Arial" panose="020B0604020202020204" pitchFamily="34" charset="0"/>
                <a:cs typeface="Arial" panose="020B0604020202020204" pitchFamily="34" charset="0"/>
              </a:rPr>
              <a:t>hoạt động nghiên cứu khoa học. </a:t>
            </a:r>
            <a:endParaRPr lang="en-US" sz="2800" b="1" dirty="0">
              <a:solidFill>
                <a:srgbClr val="0000CC"/>
              </a:solidFill>
              <a:latin typeface="Arial" panose="020B0604020202020204" pitchFamily="34" charset="0"/>
              <a:cs typeface="Arial" panose="020B0604020202020204" pitchFamily="34" charset="0"/>
            </a:endParaRPr>
          </a:p>
        </p:txBody>
      </p:sp>
      <p:sp>
        <p:nvSpPr>
          <p:cNvPr id="4" name="TextBox 3"/>
          <p:cNvSpPr txBox="1"/>
          <p:nvPr/>
        </p:nvSpPr>
        <p:spPr>
          <a:xfrm>
            <a:off x="746760" y="5190827"/>
            <a:ext cx="10622280" cy="954107"/>
          </a:xfrm>
          <a:prstGeom prst="rect">
            <a:avLst/>
          </a:prstGeom>
          <a:noFill/>
        </p:spPr>
        <p:txBody>
          <a:bodyPr wrap="square" rtlCol="0">
            <a:spAutoFit/>
          </a:bodyPr>
          <a:lstStyle/>
          <a:p>
            <a:r>
              <a:rPr lang="vi-VN" sz="2800" b="1" dirty="0"/>
              <a:t>Những người hoạt động nghiên cứu khoa học gọi là </a:t>
            </a:r>
            <a:r>
              <a:rPr lang="vi-VN" sz="2800" b="1" dirty="0">
                <a:solidFill>
                  <a:srgbClr val="0000CC"/>
                </a:solidFill>
              </a:rPr>
              <a:t>nhà khoa học.</a:t>
            </a:r>
            <a:endParaRPr lang="en-US" sz="2800" b="1" dirty="0">
              <a:solidFill>
                <a:srgbClr val="0000CC"/>
              </a:solidFill>
            </a:endParaRPr>
          </a:p>
        </p:txBody>
      </p:sp>
    </p:spTree>
    <p:extLst>
      <p:ext uri="{BB962C8B-B14F-4D97-AF65-F5344CB8AC3E}">
        <p14:creationId xmlns:p14="http://schemas.microsoft.com/office/powerpoint/2010/main" val="145569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505" y="801443"/>
            <a:ext cx="5336519"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Asimo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là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một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máy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có</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thể</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di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chuyển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bằng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hai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chân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như</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do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các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khoa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học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Nhật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Bản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chế</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tạo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ra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vào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năm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2000.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máy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này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cao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130 cm,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nặng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54kg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có</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khả</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năng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di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chuyển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nhanh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đến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6 km/h.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Asimo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đã</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từng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đi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vòng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quanh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thế</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giới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và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tham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gia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rất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nhiều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kiện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quan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trọng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trên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toàn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cầu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Asimo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đã</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đến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Việt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Nam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vào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năm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2004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và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nhanh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chóng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chiếm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được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tình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cảm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của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mọi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bằng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những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động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tác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chạy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nhảy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nắm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tay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nhận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diện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khuôn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mặt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giọng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nói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một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cách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thuần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a:cs typeface="Times New Roman" panose="02020603050405020304" pitchFamily="18" charset="0"/>
              </a:rPr>
              <a:t>thục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126" y="983840"/>
            <a:ext cx="5129710" cy="341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13128" y="4745880"/>
            <a:ext cx="515566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Em</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cho</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biết</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Asimo</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được</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xem</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một</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không</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giải</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thích</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điều</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này</a:t>
            </a: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7" name="Rectangle 6"/>
          <p:cNvSpPr/>
          <p:nvPr/>
        </p:nvSpPr>
        <p:spPr>
          <a:xfrm>
            <a:off x="3670759" y="20771"/>
            <a:ext cx="511999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1430"/>
                <a:gradFill>
                  <a:gsLst>
                    <a:gs pos="0">
                      <a:srgbClr val="BD582C">
                        <a:tint val="70000"/>
                        <a:satMod val="245000"/>
                      </a:srgbClr>
                    </a:gs>
                    <a:gs pos="75000">
                      <a:srgbClr val="BD582C">
                        <a:tint val="90000"/>
                        <a:shade val="60000"/>
                        <a:satMod val="240000"/>
                      </a:srgbClr>
                    </a:gs>
                    <a:gs pos="100000">
                      <a:srgbClr val="BD582C">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KIỂM TRA BÀI CŨ</a:t>
            </a:r>
          </a:p>
        </p:txBody>
      </p:sp>
    </p:spTree>
    <p:extLst>
      <p:ext uri="{BB962C8B-B14F-4D97-AF65-F5344CB8AC3E}">
        <p14:creationId xmlns:p14="http://schemas.microsoft.com/office/powerpoint/2010/main" val="1728077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50492" b="66889"/>
          <a:stretch/>
        </p:blipFill>
        <p:spPr>
          <a:xfrm>
            <a:off x="448056" y="621792"/>
            <a:ext cx="2286000" cy="1554480"/>
          </a:xfrm>
          <a:prstGeom prst="rect">
            <a:avLst/>
          </a:prstGeom>
        </p:spPr>
      </p:pic>
      <p:pic>
        <p:nvPicPr>
          <p:cNvPr id="5" name="Picture 4"/>
          <p:cNvPicPr/>
          <p:nvPr/>
        </p:nvPicPr>
        <p:blipFill rotWithShape="1">
          <a:blip r:embed="rId2">
            <a:extLst>
              <a:ext uri="{28A0092B-C50C-407E-A947-70E740481C1C}">
                <a14:useLocalDpi xmlns:a14="http://schemas.microsoft.com/office/drawing/2010/main" val="0"/>
              </a:ext>
            </a:extLst>
          </a:blip>
          <a:srcRect l="50703" t="65555"/>
          <a:stretch/>
        </p:blipFill>
        <p:spPr>
          <a:xfrm>
            <a:off x="522827" y="2514600"/>
            <a:ext cx="2211229" cy="1609344"/>
          </a:xfrm>
          <a:prstGeom prst="rect">
            <a:avLst/>
          </a:prstGeom>
        </p:spPr>
      </p:pic>
      <p:pic>
        <p:nvPicPr>
          <p:cNvPr id="6" name="Picture 5"/>
          <p:cNvPicPr>
            <a:picLocks noChangeAspect="1"/>
          </p:cNvPicPr>
          <p:nvPr/>
        </p:nvPicPr>
        <p:blipFill rotWithShape="1">
          <a:blip r:embed="rId3"/>
          <a:srcRect l="58249" t="61202" r="27874" b="19478"/>
          <a:stretch/>
        </p:blipFill>
        <p:spPr>
          <a:xfrm>
            <a:off x="322092" y="4306824"/>
            <a:ext cx="2537927" cy="1987420"/>
          </a:xfrm>
          <a:prstGeom prst="rect">
            <a:avLst/>
          </a:prstGeom>
        </p:spPr>
      </p:pic>
      <p:sp>
        <p:nvSpPr>
          <p:cNvPr id="7" name="Right Brace 6"/>
          <p:cNvSpPr/>
          <p:nvPr/>
        </p:nvSpPr>
        <p:spPr>
          <a:xfrm>
            <a:off x="3118104" y="621792"/>
            <a:ext cx="905256" cy="567245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4407408" y="2304288"/>
            <a:ext cx="3518006" cy="2329305"/>
          </a:xfrm>
          <a:prstGeom prst="rect">
            <a:avLst/>
          </a:prstGeom>
        </p:spPr>
      </p:pic>
      <p:pic>
        <p:nvPicPr>
          <p:cNvPr id="9" name="Picture 8"/>
          <p:cNvPicPr>
            <a:picLocks noChangeAspect="1"/>
          </p:cNvPicPr>
          <p:nvPr/>
        </p:nvPicPr>
        <p:blipFill>
          <a:blip r:embed="rId5"/>
          <a:stretch>
            <a:fillRect/>
          </a:stretch>
        </p:blipFill>
        <p:spPr>
          <a:xfrm>
            <a:off x="8309462" y="2787525"/>
            <a:ext cx="2903373" cy="1519299"/>
          </a:xfrm>
          <a:prstGeom prst="rect">
            <a:avLst/>
          </a:prstGeom>
        </p:spPr>
      </p:pic>
      <p:sp>
        <p:nvSpPr>
          <p:cNvPr id="11" name="Oval Callout 10"/>
          <p:cNvSpPr/>
          <p:nvPr/>
        </p:nvSpPr>
        <p:spPr>
          <a:xfrm>
            <a:off x="4544568" y="192024"/>
            <a:ext cx="5888429" cy="1874520"/>
          </a:xfrm>
          <a:prstGeom prst="wedgeEllipseCallout">
            <a:avLst>
              <a:gd name="adj1" fmla="val 32532"/>
              <a:gd name="adj2" fmla="val 83963"/>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toàn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5393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765" y="63963"/>
            <a:ext cx="161133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603426" y="591986"/>
            <a:ext cx="11171805"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Quy</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định</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an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toàn</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phòng</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thực</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hành</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Giới</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thiệu</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một</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số</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cụ</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đo</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kính</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lúp</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kính</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hiển</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vi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quang</a:t>
            </a:r>
            <a:r>
              <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rPr>
              <a:t>học</a:t>
            </a:r>
            <a:endParaRPr kumimoji="0" lang="en-US" sz="4800" b="1" i="0" u="none" strike="noStrike" kern="1200" cap="none" spc="0" normalizeH="0" baseline="0" noProof="0" dirty="0">
              <a:ln w="12700">
                <a:solidFill>
                  <a:srgbClr val="2DA2BF"/>
                </a:solidFill>
                <a:prstDash val="solid"/>
              </a:ln>
              <a:pattFill prst="pct50">
                <a:fgClr>
                  <a:srgbClr val="2DA2BF"/>
                </a:fgClr>
                <a:bgClr>
                  <a:srgbClr val="2DA2BF">
                    <a:lumMod val="20000"/>
                    <a:lumOff val="80000"/>
                  </a:srgbClr>
                </a:bgClr>
              </a:pattFill>
              <a:effectLst>
                <a:outerShdw dist="38100" dir="2640000" algn="bl" rotWithShape="0">
                  <a:srgbClr val="2DA2BF"/>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946849" y="2987177"/>
            <a:ext cx="3825551" cy="2548773"/>
          </a:xfrm>
          <a:prstGeom prst="rect">
            <a:avLst/>
          </a:prstGeom>
        </p:spPr>
      </p:pic>
    </p:spTree>
    <p:extLst>
      <p:ext uri="{BB962C8B-B14F-4D97-AF65-F5344CB8AC3E}">
        <p14:creationId xmlns:p14="http://schemas.microsoft.com/office/powerpoint/2010/main" val="845485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nvPr>
        </p:nvGraphicFramePr>
        <p:xfrm>
          <a:off x="4971125" y="1432058"/>
          <a:ext cx="6992650" cy="4849870"/>
        </p:xfrm>
        <a:graphic>
          <a:graphicData uri="http://schemas.openxmlformats.org/drawingml/2006/table">
            <a:tbl>
              <a:tblPr firstRow="1" bandRow="1">
                <a:tableStyleId>{5C22544A-7EE6-4342-B048-85BDC9FD1C3A}</a:tableStyleId>
              </a:tblPr>
              <a:tblGrid>
                <a:gridCol w="3496325">
                  <a:extLst>
                    <a:ext uri="{9D8B030D-6E8A-4147-A177-3AD203B41FA5}">
                      <a16:colId xmlns:a16="http://schemas.microsoft.com/office/drawing/2014/main" val="3459969819"/>
                    </a:ext>
                  </a:extLst>
                </a:gridCol>
                <a:gridCol w="3496325">
                  <a:extLst>
                    <a:ext uri="{9D8B030D-6E8A-4147-A177-3AD203B41FA5}">
                      <a16:colId xmlns:a16="http://schemas.microsoft.com/office/drawing/2014/main" val="45324468"/>
                    </a:ext>
                  </a:extLst>
                </a:gridCol>
              </a:tblGrid>
              <a:tr h="557217">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3097" marR="83097" marT="41549" marB="41549"/>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3097" marR="83097" marT="41549" marB="41549"/>
                </a:tc>
                <a:extLst>
                  <a:ext uri="{0D108BD9-81ED-4DB2-BD59-A6C34878D82A}">
                    <a16:rowId xmlns:a16="http://schemas.microsoft.com/office/drawing/2014/main" val="3523327360"/>
                  </a:ext>
                </a:extLst>
              </a:tr>
              <a:tr h="853860">
                <a:tc>
                  <a:txBody>
                    <a:bodyPr/>
                    <a:lstStyle/>
                    <a:p>
                      <a:pPr algn="ctr">
                        <a:lnSpc>
                          <a:spcPct val="107000"/>
                        </a:lnSpc>
                      </a:pPr>
                      <a:endParaRPr lang="en-US" sz="2400" dirty="0">
                        <a:effectLst/>
                        <a:latin typeface="Calibri" panose="020F0502020204030204" pitchFamily="34" charset="0"/>
                        <a:cs typeface="Times New Roman" panose="02020603050405020304" pitchFamily="18" charset="0"/>
                      </a:endParaRPr>
                    </a:p>
                  </a:txBody>
                  <a:tcPr marL="83097" marR="83097" marT="41549" marB="41549"/>
                </a:tc>
                <a:tc>
                  <a:txBody>
                    <a:bodyPr/>
                    <a:lstStyle/>
                    <a:p>
                      <a:pPr algn="ctr">
                        <a:lnSpc>
                          <a:spcPct val="107000"/>
                        </a:lnSpc>
                      </a:pPr>
                      <a:endParaRPr lang="en-US" sz="2400">
                        <a:effectLst/>
                        <a:latin typeface="Calibri" panose="020F0502020204030204" pitchFamily="34" charset="0"/>
                        <a:cs typeface="Times New Roman" panose="02020603050405020304" pitchFamily="18" charset="0"/>
                      </a:endParaRPr>
                    </a:p>
                  </a:txBody>
                  <a:tcPr marL="83097" marR="83097" marT="41549" marB="41549"/>
                </a:tc>
                <a:extLst>
                  <a:ext uri="{0D108BD9-81ED-4DB2-BD59-A6C34878D82A}">
                    <a16:rowId xmlns:a16="http://schemas.microsoft.com/office/drawing/2014/main" val="3837775315"/>
                  </a:ext>
                </a:extLst>
              </a:tr>
              <a:tr h="759749">
                <a:tc>
                  <a:txBody>
                    <a:bodyPr/>
                    <a:lstStyle/>
                    <a:p>
                      <a:pPr algn="ctr">
                        <a:lnSpc>
                          <a:spcPct val="107000"/>
                        </a:lnSpc>
                      </a:pPr>
                      <a:endParaRPr lang="en-US" sz="2400">
                        <a:effectLst/>
                        <a:latin typeface="Calibri" panose="020F0502020204030204" pitchFamily="34" charset="0"/>
                        <a:cs typeface="Times New Roman" panose="02020603050405020304" pitchFamily="18" charset="0"/>
                      </a:endParaRPr>
                    </a:p>
                  </a:txBody>
                  <a:tcPr marL="83097" marR="83097" marT="41549" marB="41549"/>
                </a:tc>
                <a:tc>
                  <a:txBody>
                    <a:bodyPr/>
                    <a:lstStyle/>
                    <a:p>
                      <a:pPr algn="ctr">
                        <a:lnSpc>
                          <a:spcPct val="107000"/>
                        </a:lnSpc>
                      </a:pPr>
                      <a:endParaRPr lang="en-US" sz="2400">
                        <a:effectLst/>
                        <a:latin typeface="Calibri" panose="020F0502020204030204" pitchFamily="34" charset="0"/>
                        <a:cs typeface="Times New Roman" panose="02020603050405020304" pitchFamily="18" charset="0"/>
                      </a:endParaRPr>
                    </a:p>
                  </a:txBody>
                  <a:tcPr marL="83097" marR="83097" marT="41549" marB="41549"/>
                </a:tc>
                <a:extLst>
                  <a:ext uri="{0D108BD9-81ED-4DB2-BD59-A6C34878D82A}">
                    <a16:rowId xmlns:a16="http://schemas.microsoft.com/office/drawing/2014/main" val="3263192799"/>
                  </a:ext>
                </a:extLst>
              </a:tr>
              <a:tr h="925300">
                <a:tc>
                  <a:txBody>
                    <a:bodyPr/>
                    <a:lstStyle/>
                    <a:p>
                      <a:pPr algn="ctr">
                        <a:lnSpc>
                          <a:spcPct val="107000"/>
                        </a:lnSpc>
                      </a:pPr>
                      <a:endParaRPr lang="en-US" sz="2400">
                        <a:effectLst/>
                        <a:latin typeface="Calibri" panose="020F0502020204030204" pitchFamily="34" charset="0"/>
                        <a:cs typeface="Times New Roman" panose="02020603050405020304" pitchFamily="18" charset="0"/>
                      </a:endParaRPr>
                    </a:p>
                  </a:txBody>
                  <a:tcPr marL="83097" marR="83097" marT="41549" marB="41549"/>
                </a:tc>
                <a:tc>
                  <a:txBody>
                    <a:bodyPr/>
                    <a:lstStyle/>
                    <a:p>
                      <a:pPr algn="ctr">
                        <a:lnSpc>
                          <a:spcPct val="107000"/>
                        </a:lnSpc>
                      </a:pPr>
                      <a:endParaRPr lang="en-US" sz="2400">
                        <a:effectLst/>
                        <a:latin typeface="Calibri" panose="020F0502020204030204" pitchFamily="34" charset="0"/>
                        <a:cs typeface="Times New Roman" panose="02020603050405020304" pitchFamily="18" charset="0"/>
                      </a:endParaRPr>
                    </a:p>
                  </a:txBody>
                  <a:tcPr marL="83097" marR="83097" marT="41549" marB="41549"/>
                </a:tc>
                <a:extLst>
                  <a:ext uri="{0D108BD9-81ED-4DB2-BD59-A6C34878D82A}">
                    <a16:rowId xmlns:a16="http://schemas.microsoft.com/office/drawing/2014/main" val="1330448362"/>
                  </a:ext>
                </a:extLst>
              </a:tr>
              <a:tr h="846304">
                <a:tc>
                  <a:txBody>
                    <a:bodyPr/>
                    <a:lstStyle/>
                    <a:p>
                      <a:pPr algn="ctr">
                        <a:lnSpc>
                          <a:spcPct val="107000"/>
                        </a:lnSpc>
                      </a:pPr>
                      <a:endParaRPr lang="en-US" sz="2400">
                        <a:effectLst/>
                        <a:latin typeface="Calibri" panose="020F0502020204030204" pitchFamily="34" charset="0"/>
                        <a:cs typeface="Times New Roman" panose="02020603050405020304" pitchFamily="18" charset="0"/>
                      </a:endParaRPr>
                    </a:p>
                  </a:txBody>
                  <a:tcPr marL="83097" marR="83097" marT="41549" marB="41549"/>
                </a:tc>
                <a:tc>
                  <a:txBody>
                    <a:bodyPr/>
                    <a:lstStyle/>
                    <a:p>
                      <a:pPr algn="ctr">
                        <a:lnSpc>
                          <a:spcPct val="107000"/>
                        </a:lnSpc>
                      </a:pPr>
                      <a:endParaRPr lang="en-US" sz="2400">
                        <a:effectLst/>
                        <a:latin typeface="Calibri" panose="020F0502020204030204" pitchFamily="34" charset="0"/>
                        <a:cs typeface="Times New Roman" panose="02020603050405020304" pitchFamily="18" charset="0"/>
                      </a:endParaRPr>
                    </a:p>
                  </a:txBody>
                  <a:tcPr marL="83097" marR="83097" marT="41549" marB="41549"/>
                </a:tc>
                <a:extLst>
                  <a:ext uri="{0D108BD9-81ED-4DB2-BD59-A6C34878D82A}">
                    <a16:rowId xmlns:a16="http://schemas.microsoft.com/office/drawing/2014/main" val="2650626035"/>
                  </a:ext>
                </a:extLst>
              </a:tr>
              <a:tr h="907440">
                <a:tc gridSpan="2">
                  <a:txBody>
                    <a:bodyPr/>
                    <a:lstStyle/>
                    <a:p>
                      <a:pPr algn="ctr">
                        <a:lnSpc>
                          <a:spcPct val="107000"/>
                        </a:lnSpc>
                      </a:pPr>
                      <a:endParaRPr lang="en-US" sz="2400" dirty="0">
                        <a:effectLst/>
                        <a:latin typeface="Calibri" panose="020F0502020204030204" pitchFamily="34" charset="0"/>
                        <a:cs typeface="Times New Roman" panose="02020603050405020304" pitchFamily="18" charset="0"/>
                      </a:endParaRPr>
                    </a:p>
                  </a:txBody>
                  <a:tcPr marL="83097" marR="83097" marT="41549" marB="41549"/>
                </a:tc>
                <a:tc hMerge="1">
                  <a:txBody>
                    <a:bodyPr/>
                    <a:lstStyle/>
                    <a:p>
                      <a:endParaRPr lang="en-US"/>
                    </a:p>
                  </a:txBody>
                  <a:tcPr/>
                </a:tc>
                <a:extLst>
                  <a:ext uri="{0D108BD9-81ED-4DB2-BD59-A6C34878D82A}">
                    <a16:rowId xmlns:a16="http://schemas.microsoft.com/office/drawing/2014/main" val="3356135425"/>
                  </a:ext>
                </a:extLst>
              </a:tr>
            </a:tbl>
          </a:graphicData>
        </a:graphic>
      </p:graphicFrame>
      <p:sp>
        <p:nvSpPr>
          <p:cNvPr id="2" name="Rectangle 1"/>
          <p:cNvSpPr/>
          <p:nvPr/>
        </p:nvSpPr>
        <p:spPr>
          <a:xfrm>
            <a:off x="122365" y="34071"/>
            <a:ext cx="1145002"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9525">
                  <a:solidFill>
                    <a:prstClr val="white"/>
                  </a:solidFill>
                  <a:prstDash val="solid"/>
                </a:ln>
                <a:solidFill>
                  <a:srgbClr val="000000"/>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w="9525">
                  <a:solidFill>
                    <a:prstClr val="white"/>
                  </a:solidFill>
                  <a:prstDash val="solid"/>
                </a:ln>
                <a:solidFill>
                  <a:srgbClr val="000000"/>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1267367" y="34071"/>
            <a:ext cx="9936439"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Quy</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an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toàn</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phòng</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hành</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Giới</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thiệu</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một</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dụng</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cụ</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đo</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Sử</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dụng</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kính</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lúp</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kính</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hiển</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vi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quang</a:t>
            </a:r>
            <a:r>
              <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rPr>
              <a:t>học</a:t>
            </a:r>
            <a:endParaRPr kumimoji="0" lang="en-US" sz="2400" b="1" i="0" u="none" strike="noStrike" kern="1200" cap="none" spc="0" normalizeH="0" baseline="0" noProof="0" dirty="0">
              <a:ln w="12700">
                <a:solidFill>
                  <a:srgbClr val="E48312"/>
                </a:solidFill>
                <a:prstDash val="solid"/>
              </a:ln>
              <a:pattFill prst="pct50">
                <a:fgClr>
                  <a:srgbClr val="E48312"/>
                </a:fgClr>
                <a:bgClr>
                  <a:srgbClr val="E48312">
                    <a:lumMod val="20000"/>
                    <a:lumOff val="80000"/>
                  </a:srgbClr>
                </a:bgClr>
              </a:pattFill>
              <a:effectLst>
                <a:outerShdw dist="38100" dir="2640000" algn="bl" rotWithShape="0">
                  <a:srgbClr val="E48312"/>
                </a:outerShdw>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58194" y="886408"/>
            <a:ext cx="8661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phòng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rotWithShape="1">
          <a:blip r:embed="rId2"/>
          <a:srcRect l="36858" t="28400" r="34125" b="7687"/>
          <a:stretch/>
        </p:blipFill>
        <p:spPr>
          <a:xfrm>
            <a:off x="446820" y="1409628"/>
            <a:ext cx="4142310" cy="5120768"/>
          </a:xfrm>
          <a:prstGeom prst="rect">
            <a:avLst/>
          </a:prstGeom>
        </p:spPr>
      </p:pic>
      <p:sp>
        <p:nvSpPr>
          <p:cNvPr id="7" name="TextBox 6"/>
          <p:cNvSpPr txBox="1"/>
          <p:nvPr/>
        </p:nvSpPr>
        <p:spPr>
          <a:xfrm>
            <a:off x="5152644" y="2057075"/>
            <a:ext cx="29169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găng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tay</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998359" y="2778964"/>
            <a:ext cx="31866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khẩu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8617073" y="1933568"/>
            <a:ext cx="33467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8357616" y="2793959"/>
            <a:ext cx="36758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lẫn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8497070" y="3739179"/>
            <a:ext cx="35364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ngửi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nếm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869196" y="3560727"/>
            <a:ext cx="35364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8427343" y="4463558"/>
            <a:ext cx="36061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thoát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4890909" y="4472733"/>
            <a:ext cx="35364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Vệ</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khỏi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8427343" y="5384739"/>
            <a:ext cx="35364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chạy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nhảy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776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b="47491"/>
          <a:stretch/>
        </p:blipFill>
        <p:spPr>
          <a:xfrm>
            <a:off x="273365" y="298196"/>
            <a:ext cx="3478404" cy="2957068"/>
          </a:xfrm>
          <a:prstGeom prst="rect">
            <a:avLst/>
          </a:prstGeom>
        </p:spPr>
      </p:pic>
      <p:pic>
        <p:nvPicPr>
          <p:cNvPr id="3" name="Picture 2"/>
          <p:cNvPicPr/>
          <p:nvPr/>
        </p:nvPicPr>
        <p:blipFill rotWithShape="1">
          <a:blip r:embed="rId3">
            <a:extLst>
              <a:ext uri="{28A0092B-C50C-407E-A947-70E740481C1C}">
                <a14:useLocalDpi xmlns:a14="http://schemas.microsoft.com/office/drawing/2010/main" val="0"/>
              </a:ext>
            </a:extLst>
          </a:blip>
          <a:srcRect l="3527" t="2697" r="1469" b="56710"/>
          <a:stretch/>
        </p:blipFill>
        <p:spPr bwMode="auto">
          <a:xfrm>
            <a:off x="245932" y="3359404"/>
            <a:ext cx="3505837" cy="2922524"/>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6970776" y="234188"/>
            <a:ext cx="5221224"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 b, c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phạm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túi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khẩu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Ngồi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Tóc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p:cNvPicPr/>
          <p:nvPr/>
        </p:nvPicPr>
        <p:blipFill rotWithShape="1">
          <a:blip r:embed="rId2">
            <a:extLst>
              <a:ext uri="{28A0092B-C50C-407E-A947-70E740481C1C}">
                <a14:useLocalDpi xmlns:a14="http://schemas.microsoft.com/office/drawing/2010/main" val="0"/>
              </a:ext>
            </a:extLst>
          </a:blip>
          <a:srcRect t="53945"/>
          <a:stretch/>
        </p:blipFill>
        <p:spPr>
          <a:xfrm>
            <a:off x="3626865" y="365760"/>
            <a:ext cx="3203703" cy="2889504"/>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t="46070" b="12249"/>
          <a:stretch/>
        </p:blipFill>
        <p:spPr bwMode="auto">
          <a:xfrm>
            <a:off x="3626865" y="3359404"/>
            <a:ext cx="3267711" cy="30139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8268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heel(1)">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heel(1)">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heel(1)">
                                      <p:cBhvr>
                                        <p:cTn id="22" dur="2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heel(1)">
                                      <p:cBhvr>
                                        <p:cTn id="27" dur="2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heel(1)">
                                      <p:cBhvr>
                                        <p:cTn id="32"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072" y="231890"/>
            <a:ext cx="8661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phòng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111390" y="755110"/>
            <a:ext cx="11550231" cy="5491684"/>
            <a:chOff x="-133970" y="-613572"/>
            <a:chExt cx="2803624" cy="4295271"/>
          </a:xfrm>
        </p:grpSpPr>
        <p:sp>
          <p:nvSpPr>
            <p:cNvPr id="6" name="Flowchart: Alternate Process 5"/>
            <p:cNvSpPr/>
            <p:nvPr/>
          </p:nvSpPr>
          <p:spPr>
            <a:xfrm>
              <a:off x="-105345" y="-451345"/>
              <a:ext cx="2774999" cy="4133044"/>
            </a:xfrm>
            <a:prstGeom prst="flowChartAlternateProcess">
              <a:avLst/>
            </a:prstGeom>
            <a:solidFill>
              <a:sysClr val="window" lastClr="FFFFFF"/>
            </a:solidFill>
            <a:ln w="12700" cap="flat" cmpd="sng" algn="ctr">
              <a:solidFill>
                <a:srgbClr val="F711C6"/>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an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toàn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tuyệt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phòng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tuân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thủ</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đây</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ăn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uống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mất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trật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phòng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tab pos="549910" algn="l"/>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Cặp</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túi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ba</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lô</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nơi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tóc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gọn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gàng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giày</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dép</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cao</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tab pos="556260" algn="l"/>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bảo</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bảo</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vệ</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găng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tay</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lấy</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hoá</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chất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khẩu</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tab pos="559435" algn="l"/>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giám</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sát</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giáo</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viên</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721360" algn="l"/>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Thực hiện đúng nguyên tắc khi sử dụng hoá chất, dụng cụ, thiết bị trong phòng thực hành</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tab pos="721360" algn="l"/>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6.</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Biết cách sử dụng thiết bị chữa cháy có trong phòng thực hành. Thông báo ngay với giáo viên khi gặp các sự cố mất an toàn như hoá chất bắn vào mắt, bỏng hoá chất, bỏng nhiệt, làm vỡ dụng cụ thuỷ tinh, gây đổ hoá chất, cháy nổ, chập điện, ...</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721360" algn="l"/>
                </a:tabLst>
                <a:defRPr/>
              </a:pPr>
              <a:r>
                <a:rPr kumimoji="0" lang="vi-VN" sz="2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7.</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Thu gom hoá chất, rác thải sau khi thực hành và để đúng nơi quy định.</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8.</a:t>
              </a:r>
              <a:r>
                <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Rửa tay thường xuyên trong nước sạch và xà phòng khi tiếp xúc với hoá chất và sau khi kết thúc buổi thực hành.</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Shape 1037"/>
            <p:cNvPicPr/>
            <p:nvPr/>
          </p:nvPicPr>
          <p:blipFill>
            <a:blip r:embed="rId2">
              <a:extLst>
                <a:ext uri="{28A0092B-C50C-407E-A947-70E740481C1C}">
                  <a14:useLocalDpi xmlns:a14="http://schemas.microsoft.com/office/drawing/2010/main" val="0"/>
                </a:ext>
              </a:extLst>
            </a:blip>
            <a:stretch/>
          </p:blipFill>
          <p:spPr>
            <a:xfrm>
              <a:off x="-133970" y="-613572"/>
              <a:ext cx="130667" cy="434006"/>
            </a:xfrm>
            <a:prstGeom prst="rect">
              <a:avLst/>
            </a:prstGeom>
          </p:spPr>
        </p:pic>
      </p:grpSp>
    </p:spTree>
    <p:extLst>
      <p:ext uri="{BB962C8B-B14F-4D97-AF65-F5344CB8AC3E}">
        <p14:creationId xmlns:p14="http://schemas.microsoft.com/office/powerpoint/2010/main" val="2310238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https://baovephapluat.vn/data/images/0/2018/12/27/ntanh/nolon1.png?dpi=150&amp;quality=100&amp;w=6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539" y="1300194"/>
            <a:ext cx="4900856" cy="35434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155640" y="320894"/>
            <a:ext cx="7015531" cy="63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Báo</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Bưu</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điện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Hoa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nam</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Buổi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sáng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(SCMP)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dẫn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tuyên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bố</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từ</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Sở</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Phòng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cháy</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chữa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cháy</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Bắc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Kinh</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đưa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tin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vụ</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nổ</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xảy</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ra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vào</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khoảng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9h30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giờ</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địa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phương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sáng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26/12/2018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trong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lúc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các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sinh</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viên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thuộc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khoa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nghiên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cứu</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môi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trường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và</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quy</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hoạch</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đô</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thị</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đang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triển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khai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một</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thí</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nghiệm</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xử</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lý</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nước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thải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trong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phòng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thí</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nghiệm</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Vụ</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nổ</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gây</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ra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hỏa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hoạn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khiến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3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em</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sinh</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viên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tham</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gia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buổi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thí</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nghiệm</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tử</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vong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Nguyên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nhân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gây</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ra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vụ</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nổ</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vẫn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chưa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được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xác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định</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Giới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chức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hiện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tiến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hành</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điều</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sự</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việc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Hình</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ảnh</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đăng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tải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trên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các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mạng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truyền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thông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cho</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thấy</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khói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đen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bao</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trùm</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toàn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bộ</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khu</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nhà</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rộng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lớn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trong</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khi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đó</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8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nhân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viên</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cứu</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hỏa</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được</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cử</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tới</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dập</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tắt</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đám</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srgbClr val="292934"/>
                </a:solidFill>
                <a:effectLst/>
                <a:uLnTx/>
                <a:uFillTx/>
                <a:latin typeface="Times New Roman" panose="02020603050405020304" pitchFamily="18" charset="0"/>
                <a:ea typeface="+mn-ea"/>
                <a:cs typeface="Times New Roman" panose="02020603050405020304" pitchFamily="18" charset="0"/>
              </a:rPr>
              <a:t>cháy</a:t>
            </a:r>
            <a:r>
              <a:rPr kumimoji="0" lang="en-US" altLang="en-US" sz="2700" b="0" i="0" u="none" strike="noStrike" kern="1200" cap="none" spc="0" normalizeH="0" baseline="0" noProof="0" dirty="0">
                <a:ln>
                  <a:noFill/>
                </a:ln>
                <a:solidFill>
                  <a:srgbClr val="292934"/>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845456231"/>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8222" y="137507"/>
            <a:ext cx="350506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BD582C">
                        <a:tint val="70000"/>
                        <a:satMod val="245000"/>
                      </a:srgbClr>
                    </a:gs>
                    <a:gs pos="75000">
                      <a:srgbClr val="BD582C">
                        <a:tint val="90000"/>
                        <a:shade val="60000"/>
                        <a:satMod val="240000"/>
                      </a:srgbClr>
                    </a:gs>
                    <a:gs pos="100000">
                      <a:srgbClr val="BD582C">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LUYỆN TẬP</a:t>
            </a:r>
          </a:p>
        </p:txBody>
      </p:sp>
      <p:sp>
        <p:nvSpPr>
          <p:cNvPr id="3" name="Rectangle 2"/>
          <p:cNvSpPr/>
          <p:nvPr/>
        </p:nvSpPr>
        <p:spPr>
          <a:xfrm>
            <a:off x="729915" y="1491916"/>
            <a:ext cx="1100167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Câu 1:</a:t>
            </a:r>
            <a:r>
              <a:rPr kumimoji="0" lang="vi-VN" sz="3600" b="0" i="0" u="sng"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Việc làm nào sau đây được cho là không an toàn trong phòng thực hành?</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Đeo găng tay khi lấy hoá chất.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Tự ý làm các thí nghiệm.</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Quan sát lối thoát hiểm của phòng thực hành.</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Rửa tay trước khi ra khỏi phòng thực hành.</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endParaRPr>
          </a:p>
        </p:txBody>
      </p:sp>
      <p:sp>
        <p:nvSpPr>
          <p:cNvPr id="4" name="Oval 3"/>
          <p:cNvSpPr/>
          <p:nvPr/>
        </p:nvSpPr>
        <p:spPr>
          <a:xfrm>
            <a:off x="730496" y="3255962"/>
            <a:ext cx="471524" cy="45217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765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8222" y="137507"/>
            <a:ext cx="350506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BD582C">
                        <a:tint val="70000"/>
                        <a:satMod val="245000"/>
                      </a:srgbClr>
                    </a:gs>
                    <a:gs pos="75000">
                      <a:srgbClr val="BD582C">
                        <a:tint val="90000"/>
                        <a:shade val="60000"/>
                        <a:satMod val="240000"/>
                      </a:srgbClr>
                    </a:gs>
                    <a:gs pos="100000">
                      <a:srgbClr val="BD582C">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LUYỆN TẬP</a:t>
            </a:r>
          </a:p>
        </p:txBody>
      </p:sp>
      <p:sp>
        <p:nvSpPr>
          <p:cNvPr id="3" name="Rectangle 2"/>
          <p:cNvSpPr/>
          <p:nvPr/>
        </p:nvSpPr>
        <p:spPr>
          <a:xfrm>
            <a:off x="130630" y="1357644"/>
            <a:ext cx="12061370" cy="38625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sng"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Câu </a:t>
            </a:r>
            <a:r>
              <a:rPr kumimoji="0" lang="en-US" sz="3500" b="1" i="0" u="sng"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2</a:t>
            </a:r>
            <a:r>
              <a:rPr kumimoji="0" lang="vi-VN" sz="3500" b="1" i="0" u="sng"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a:t>
            </a:r>
            <a:r>
              <a:rPr kumimoji="0" lang="vi-VN" sz="3500" b="0" i="0" u="sng"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Để</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đảm</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bảo</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an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toàn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trong</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phòng</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thực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hành</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cần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thực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hiện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nguyên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tắc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nào</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dưới</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đây</a:t>
            </a:r>
            <a:r>
              <a:rPr kumimoji="0" lang="vi-VN"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a:t>
            </a:r>
            <a:endPar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Đọc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kỹ</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nội</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quy</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và</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thực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hiện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theo</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nội</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quy</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phòng</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thực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hành</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Chỉ</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làm</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thí</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nghiệm</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thực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hành</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khi</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có</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sự</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giám</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sát</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của</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giáo</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viên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Thực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hiện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đúng</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nguyên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tắc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khi</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sử</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dụng</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hóa</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chất</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dụng</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cụ</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thiết</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bị</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trong</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phòng</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thực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hành</a:t>
            </a:r>
            <a:r>
              <a:rPr kumimoji="0" lang="vi-VN"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a:t>
            </a:r>
            <a:endPar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Tất</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cả</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các</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 ý </a:t>
            </a:r>
            <a:r>
              <a:rPr kumimoji="0" lang="en-US" sz="35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a:cs typeface="Times New Roman" panose="02020603050405020304" pitchFamily="18" charset="0"/>
              </a:rPr>
              <a:t>trên</a:t>
            </a:r>
            <a:r>
              <a:rPr kumimoji="0" lang="en-US" sz="3500" b="0" i="0" u="none" strike="noStrike" kern="120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rPr>
              <a:t>.</a:t>
            </a:r>
          </a:p>
        </p:txBody>
      </p:sp>
      <p:sp>
        <p:nvSpPr>
          <p:cNvPr id="4" name="Oval 3"/>
          <p:cNvSpPr/>
          <p:nvPr/>
        </p:nvSpPr>
        <p:spPr>
          <a:xfrm>
            <a:off x="130630" y="4647545"/>
            <a:ext cx="471524" cy="45217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9021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7658" y="224135"/>
            <a:ext cx="4432625"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a:ln w="11430" cmpd="sng">
                  <a:solidFill>
                    <a:srgbClr val="2DA2BF">
                      <a:tint val="10000"/>
                    </a:srgbClr>
                  </a:solidFill>
                  <a:prstDash val="solid"/>
                  <a:miter lim="800000"/>
                </a:ln>
                <a:gradFill>
                  <a:gsLst>
                    <a:gs pos="10000">
                      <a:srgbClr val="2DA2BF">
                        <a:tint val="83000"/>
                        <a:shade val="100000"/>
                        <a:satMod val="200000"/>
                      </a:srgbClr>
                    </a:gs>
                    <a:gs pos="75000">
                      <a:srgbClr val="2DA2BF">
                        <a:tint val="100000"/>
                        <a:shade val="50000"/>
                        <a:satMod val="150000"/>
                      </a:srgbClr>
                    </a:gs>
                  </a:gsLst>
                  <a:lin ang="5400000"/>
                </a:gradFill>
                <a:effectLst>
                  <a:glow rad="45500">
                    <a:srgbClr val="2DA2BF">
                      <a:satMod val="220000"/>
                      <a:alpha val="35000"/>
                    </a:srgbClr>
                  </a:glow>
                </a:effectLst>
                <a:uLnTx/>
                <a:uFillTx/>
                <a:latin typeface="Times New Roman" panose="02020603050405020304" pitchFamily="18" charset="0"/>
                <a:ea typeface="+mn-ea"/>
                <a:cs typeface="Times New Roman" panose="02020603050405020304" pitchFamily="18" charset="0"/>
              </a:rPr>
              <a:t>DẶN DÒ</a:t>
            </a:r>
          </a:p>
        </p:txBody>
      </p:sp>
      <p:sp>
        <p:nvSpPr>
          <p:cNvPr id="5" name="Rounded Rectangle 2"/>
          <p:cNvSpPr/>
          <p:nvPr/>
        </p:nvSpPr>
        <p:spPr>
          <a:xfrm>
            <a:off x="1399150" y="1547574"/>
            <a:ext cx="8549640" cy="2987040"/>
          </a:xfrm>
          <a:prstGeom prst="roundRect">
            <a:avLst/>
          </a:prstGeom>
          <a:solidFill>
            <a:srgbClr val="90C226"/>
          </a:solidFill>
          <a:ln w="19050" cap="rnd" cmpd="sng" algn="ctr">
            <a:solidFill>
              <a:srgbClr val="90C226">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Chép đầy đủ nội dung bài học vào vở.</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Trả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câu hỏi phần bài tập vào vở.</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Làm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t>
            </a:r>
            <a:r>
              <a:rPr lang="en-US" sz="2800" b="1" kern="0" dirty="0">
                <a:solidFill>
                  <a:prstClr val="black"/>
                </a:solidFill>
                <a:latin typeface="Arial" panose="020B0604020202020204" pitchFamily="34" charset="0"/>
                <a:cs typeface="Arial" panose="020B0604020202020204" pitchFamily="34" charset="0"/>
              </a:rPr>
              <a:t>ở </a:t>
            </a:r>
            <a:r>
              <a:rPr lang="en-US" sz="2800" b="1" kern="0" dirty="0" err="1">
                <a:solidFill>
                  <a:prstClr val="black"/>
                </a:solidFill>
                <a:latin typeface="Arial" panose="020B0604020202020204" pitchFamily="34" charset="0"/>
                <a:cs typeface="Arial" panose="020B0604020202020204" pitchFamily="34" charset="0"/>
              </a:rPr>
              <a:t>bài</a:t>
            </a:r>
            <a:r>
              <a:rPr lang="en-US" sz="2800" b="1" kern="0" dirty="0">
                <a:solidFill>
                  <a:prstClr val="black"/>
                </a:solidFill>
                <a:latin typeface="Arial" panose="020B0604020202020204" pitchFamily="34" charset="0"/>
                <a:cs typeface="Arial" panose="020B0604020202020204" pitchFamily="34" charset="0"/>
              </a:rPr>
              <a:t> </a:t>
            </a:r>
            <a:r>
              <a:rPr lang="en-US" sz="2800" b="1" kern="0" dirty="0" err="1">
                <a:solidFill>
                  <a:prstClr val="black"/>
                </a:solidFill>
                <a:latin typeface="Arial" panose="020B0604020202020204" pitchFamily="34" charset="0"/>
                <a:cs typeface="Arial" panose="020B0604020202020204" pitchFamily="34" charset="0"/>
              </a:rPr>
              <a:t>tập</a:t>
            </a:r>
            <a:r>
              <a:rPr lang="en-US" sz="2800" b="1" kern="0" dirty="0">
                <a:solidFill>
                  <a:prstClr val="black"/>
                </a:solidFill>
                <a:latin typeface="Arial" panose="020B0604020202020204" pitchFamily="34" charset="0"/>
                <a:cs typeface="Arial" panose="020B0604020202020204" pitchFamily="34" charset="0"/>
              </a:rPr>
              <a:t>:</a:t>
            </a:r>
            <a:endPar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t</a:t>
            </a:r>
            <a:r>
              <a:rPr lang="en-US" sz="2800" b="1" kern="0" dirty="0">
                <a:solidFill>
                  <a:prstClr val="black"/>
                </a:solidFill>
                <a:latin typeface="Arial" panose="020B0604020202020204" pitchFamily="34" charset="0"/>
                <a:cs typeface="Arial" panose="020B0604020202020204" pitchFamily="34" charset="0"/>
              </a:rPr>
              <a:t>ừ </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đến 1.6 trong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sách</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lang="en-US" sz="2800" b="1" kern="0" dirty="0">
                <a:solidFill>
                  <a:prstClr val="black"/>
                </a:solidFill>
                <a:latin typeface="Arial" panose="020B0604020202020204" pitchFamily="34" charset="0"/>
                <a:cs typeface="Arial" panose="020B0604020202020204" pitchFamily="34" charset="0"/>
              </a:rPr>
              <a:t> </a:t>
            </a:r>
            <a:r>
              <a:rPr lang="en-US" sz="2800" b="1" kern="0" dirty="0" err="1">
                <a:solidFill>
                  <a:prstClr val="black"/>
                </a:solidFill>
                <a:latin typeface="Arial" panose="020B0604020202020204" pitchFamily="34" charset="0"/>
                <a:cs typeface="Arial" panose="020B0604020202020204" pitchFamily="34" charset="0"/>
              </a:rPr>
              <a:t>tập</a:t>
            </a:r>
            <a:r>
              <a:rPr lang="en-US" sz="2800" b="1" kern="0" dirty="0">
                <a:solidFill>
                  <a:prstClr val="black"/>
                </a:solidFill>
                <a:latin typeface="Arial" panose="020B0604020202020204" pitchFamily="34" charset="0"/>
                <a:cs typeface="Arial" panose="020B0604020202020204" pitchFamily="34" charset="0"/>
              </a:rPr>
              <a:t>.</a:t>
            </a:r>
          </a:p>
          <a:p>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28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t</a:t>
            </a:r>
            <a:r>
              <a:rPr lang="en-US" sz="2800" b="1" kern="0" dirty="0">
                <a:solidFill>
                  <a:prstClr val="black"/>
                </a:solidFill>
                <a:latin typeface="Arial" panose="020B0604020202020204" pitchFamily="34" charset="0"/>
                <a:cs typeface="Arial" panose="020B0604020202020204" pitchFamily="34" charset="0"/>
              </a:rPr>
              <a:t>ừ 2.1 </a:t>
            </a:r>
            <a:r>
              <a:rPr lang="en-US" sz="2800" b="1" kern="0" dirty="0" err="1">
                <a:solidFill>
                  <a:prstClr val="black"/>
                </a:solidFill>
                <a:latin typeface="Arial" panose="020B0604020202020204" pitchFamily="34" charset="0"/>
                <a:cs typeface="Arial" panose="020B0604020202020204" pitchFamily="34" charset="0"/>
              </a:rPr>
              <a:t>đến</a:t>
            </a:r>
            <a:r>
              <a:rPr lang="en-US" sz="2800" b="1" kern="0" dirty="0">
                <a:solidFill>
                  <a:prstClr val="black"/>
                </a:solidFill>
                <a:latin typeface="Arial" panose="020B0604020202020204" pitchFamily="34" charset="0"/>
                <a:cs typeface="Arial" panose="020B0604020202020204" pitchFamily="34" charset="0"/>
              </a:rPr>
              <a:t> 2.5 </a:t>
            </a:r>
            <a:r>
              <a:rPr lang="en-US" sz="2800" b="1" kern="0" dirty="0" err="1">
                <a:solidFill>
                  <a:prstClr val="black"/>
                </a:solidFill>
                <a:latin typeface="Arial" panose="020B0604020202020204" pitchFamily="34" charset="0"/>
                <a:cs typeface="Arial" panose="020B0604020202020204" pitchFamily="34" charset="0"/>
              </a:rPr>
              <a:t>trong</a:t>
            </a:r>
            <a:r>
              <a:rPr lang="en-US" sz="2800" b="1" kern="0" dirty="0">
                <a:solidFill>
                  <a:prstClr val="black"/>
                </a:solidFill>
                <a:latin typeface="Arial" panose="020B0604020202020204" pitchFamily="34" charset="0"/>
                <a:cs typeface="Arial" panose="020B0604020202020204" pitchFamily="34" charset="0"/>
              </a:rPr>
              <a:t> </a:t>
            </a:r>
            <a:r>
              <a:rPr lang="en-US" sz="2800" b="1" kern="0" dirty="0" err="1">
                <a:solidFill>
                  <a:prstClr val="black"/>
                </a:solidFill>
                <a:latin typeface="Arial" panose="020B0604020202020204" pitchFamily="34" charset="0"/>
                <a:cs typeface="Arial" panose="020B0604020202020204" pitchFamily="34" charset="0"/>
              </a:rPr>
              <a:t>sách</a:t>
            </a:r>
            <a:r>
              <a:rPr lang="en-US" sz="2800" b="1" kern="0" dirty="0">
                <a:solidFill>
                  <a:prstClr val="black"/>
                </a:solidFill>
                <a:latin typeface="Arial" panose="020B0604020202020204" pitchFamily="34" charset="0"/>
                <a:cs typeface="Arial" panose="020B0604020202020204" pitchFamily="34" charset="0"/>
              </a:rPr>
              <a:t> </a:t>
            </a:r>
            <a:r>
              <a:rPr lang="en-US" sz="2800" b="1" kern="0" dirty="0" err="1">
                <a:solidFill>
                  <a:prstClr val="black"/>
                </a:solidFill>
                <a:latin typeface="Arial" panose="020B0604020202020204" pitchFamily="34" charset="0"/>
                <a:cs typeface="Arial" panose="020B0604020202020204" pitchFamily="34" charset="0"/>
              </a:rPr>
              <a:t>bài</a:t>
            </a:r>
            <a:r>
              <a:rPr lang="en-US" sz="2800" b="1" kern="0" dirty="0">
                <a:solidFill>
                  <a:prstClr val="black"/>
                </a:solidFill>
                <a:latin typeface="Arial" panose="020B0604020202020204" pitchFamily="34" charset="0"/>
                <a:cs typeface="Arial" panose="020B0604020202020204" pitchFamily="34" charset="0"/>
              </a:rPr>
              <a:t> </a:t>
            </a:r>
            <a:r>
              <a:rPr lang="en-US" sz="2800" b="1" kern="0" dirty="0" err="1">
                <a:solidFill>
                  <a:prstClr val="black"/>
                </a:solidFill>
                <a:latin typeface="Arial" panose="020B0604020202020204" pitchFamily="34" charset="0"/>
                <a:cs typeface="Arial" panose="020B0604020202020204" pitchFamily="34" charset="0"/>
              </a:rPr>
              <a:t>tập</a:t>
            </a:r>
            <a:r>
              <a:rPr lang="en-US" sz="2800" b="1" kern="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90731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578" y="20716"/>
            <a:ext cx="10032643"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814031" y="159800"/>
            <a:ext cx="4430333" cy="6698200"/>
            <a:chOff x="2775394" y="159800"/>
            <a:chExt cx="4430333" cy="6698200"/>
          </a:xfrm>
        </p:grpSpPr>
        <p:sp>
          <p:nvSpPr>
            <p:cNvPr id="3" name="TextBox 2"/>
            <p:cNvSpPr txBox="1"/>
            <p:nvPr/>
          </p:nvSpPr>
          <p:spPr>
            <a:xfrm>
              <a:off x="2775394" y="159800"/>
              <a:ext cx="4430333" cy="523220"/>
            </a:xfrm>
            <a:prstGeom prst="rect">
              <a:avLst/>
            </a:prstGeom>
            <a:solidFill>
              <a:schemeClr val="bg1"/>
            </a:solidFill>
          </p:spPr>
          <p:txBody>
            <a:bodyPr wrap="square" rtlCol="0">
              <a:spAutoFit/>
            </a:bodyPr>
            <a:lstStyle/>
            <a:p>
              <a:pPr algn="ctr"/>
              <a:r>
                <a:rPr lang="en-US" sz="2800" b="1">
                  <a:ln>
                    <a:solidFill>
                      <a:schemeClr val="bg2"/>
                    </a:solidFill>
                  </a:ln>
                  <a:solidFill>
                    <a:schemeClr val="accent5"/>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KHOA HỌC TỰ NHIÊN </a:t>
              </a:r>
            </a:p>
          </p:txBody>
        </p:sp>
        <p:sp>
          <p:nvSpPr>
            <p:cNvPr id="14" name="TextBox 13"/>
            <p:cNvSpPr txBox="1"/>
            <p:nvPr/>
          </p:nvSpPr>
          <p:spPr>
            <a:xfrm>
              <a:off x="4682785" y="687806"/>
              <a:ext cx="615553" cy="6170194"/>
            </a:xfrm>
            <a:prstGeom prst="rect">
              <a:avLst/>
            </a:prstGeom>
            <a:solidFill>
              <a:schemeClr val="bg1"/>
            </a:solidFill>
          </p:spPr>
          <p:txBody>
            <a:bodyPr vert="vert" wrap="square" rtlCol="0">
              <a:spAutoFit/>
            </a:bodyPr>
            <a:lstStyle/>
            <a:p>
              <a:r>
                <a:rPr lang="en-US" sz="2400" b="1">
                  <a:ln>
                    <a:solidFill>
                      <a:schemeClr val="bg1"/>
                    </a:solidFill>
                  </a:ln>
                  <a:solidFill>
                    <a:schemeClr val="accent2">
                      <a:lumMod val="75000"/>
                    </a:schemeClr>
                  </a:solidFill>
                </a:rPr>
                <a:t> </a:t>
              </a:r>
              <a:r>
                <a:rPr lang="en-US" sz="2800" b="1">
                  <a:ln>
                    <a:solidFill>
                      <a:schemeClr val="bg1"/>
                    </a:solidFill>
                  </a:ln>
                  <a:solidFill>
                    <a:schemeClr val="accent2">
                      <a:lumMod val="75000"/>
                    </a:schemeClr>
                  </a:solidFill>
                </a:rPr>
                <a:t>Là ngành khoa học nghiên cứu về </a:t>
              </a:r>
              <a:r>
                <a:rPr lang="en-US" sz="2800">
                  <a:ln>
                    <a:solidFill>
                      <a:schemeClr val="bg1"/>
                    </a:solidFill>
                  </a:ln>
                  <a:solidFill>
                    <a:schemeClr val="bg1"/>
                  </a:solidFill>
                </a:rPr>
                <a:t> </a:t>
              </a:r>
              <a:endParaRPr lang="en-US" sz="2800">
                <a:ln>
                  <a:solidFill>
                    <a:schemeClr val="bg1"/>
                  </a:solidFill>
                </a:ln>
                <a:solidFill>
                  <a:srgbClr val="FF0000"/>
                </a:solidFill>
              </a:endParaRPr>
            </a:p>
          </p:txBody>
        </p:sp>
      </p:grpSp>
      <p:grpSp>
        <p:nvGrpSpPr>
          <p:cNvPr id="8" name="Group 7"/>
          <p:cNvGrpSpPr/>
          <p:nvPr/>
        </p:nvGrpSpPr>
        <p:grpSpPr>
          <a:xfrm>
            <a:off x="1186435" y="969561"/>
            <a:ext cx="3599380" cy="2643462"/>
            <a:chOff x="1318322" y="969561"/>
            <a:chExt cx="3467493" cy="2643462"/>
          </a:xfrm>
        </p:grpSpPr>
        <p:cxnSp>
          <p:nvCxnSpPr>
            <p:cNvPr id="5" name="Straight Connector 4"/>
            <p:cNvCxnSpPr/>
            <p:nvPr/>
          </p:nvCxnSpPr>
          <p:spPr>
            <a:xfrm flipH="1">
              <a:off x="2371027" y="969561"/>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371027" y="969562"/>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8" name="Picture 4" descr="Kết quả hình ảnh cho sự vật trong tự nhiê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4" t="3531" r="3785" b="4037"/>
            <a:stretch/>
          </p:blipFill>
          <p:spPr bwMode="auto">
            <a:xfrm>
              <a:off x="1318322" y="1963873"/>
              <a:ext cx="2232742" cy="16491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18323" y="1321355"/>
              <a:ext cx="2232741"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Sự  vật </a:t>
              </a:r>
            </a:p>
            <a:p>
              <a:pPr algn="ctr"/>
              <a:r>
                <a:rPr lang="en-US" sz="2400" b="1">
                  <a:ln>
                    <a:solidFill>
                      <a:schemeClr val="bg2"/>
                    </a:solidFill>
                  </a:ln>
                  <a:solidFill>
                    <a:srgbClr val="0000CC"/>
                  </a:solidFill>
                </a:rPr>
                <a:t>tự nhiên</a:t>
              </a:r>
            </a:p>
          </p:txBody>
        </p:sp>
      </p:grpSp>
      <p:grpSp>
        <p:nvGrpSpPr>
          <p:cNvPr id="9" name="Group 8"/>
          <p:cNvGrpSpPr/>
          <p:nvPr/>
        </p:nvGrpSpPr>
        <p:grpSpPr>
          <a:xfrm>
            <a:off x="5316181" y="1300229"/>
            <a:ext cx="3556121" cy="2616847"/>
            <a:chOff x="5316181" y="1300229"/>
            <a:chExt cx="3556121" cy="2616847"/>
          </a:xfrm>
        </p:grpSpPr>
        <p:cxnSp>
          <p:nvCxnSpPr>
            <p:cNvPr id="15" name="Straight Connector 14"/>
            <p:cNvCxnSpPr/>
            <p:nvPr/>
          </p:nvCxnSpPr>
          <p:spPr>
            <a:xfrm flipH="1">
              <a:off x="5316181" y="1300229"/>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730969" y="1320946"/>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92512" y="1687530"/>
              <a:ext cx="2379790"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Hiện tượng</a:t>
              </a:r>
            </a:p>
            <a:p>
              <a:pPr algn="ctr"/>
              <a:r>
                <a:rPr lang="en-US" sz="2400" b="1">
                  <a:ln>
                    <a:solidFill>
                      <a:schemeClr val="bg2"/>
                    </a:solidFill>
                  </a:ln>
                  <a:solidFill>
                    <a:srgbClr val="0000CC"/>
                  </a:solidFill>
                </a:rPr>
                <a:t>tự nhiên</a:t>
              </a:r>
            </a:p>
          </p:txBody>
        </p:sp>
        <p:pic>
          <p:nvPicPr>
            <p:cNvPr id="1030" name="Picture 6" descr="Kết quả hình ảnh cho hiện tượng hoá họ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512" y="2429707"/>
              <a:ext cx="2379790" cy="14873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186436" y="3686273"/>
            <a:ext cx="3604342" cy="3227976"/>
            <a:chOff x="1186436" y="3686273"/>
            <a:chExt cx="3604342" cy="3227976"/>
          </a:xfrm>
        </p:grpSpPr>
        <p:cxnSp>
          <p:nvCxnSpPr>
            <p:cNvPr id="16" name="Straight Connector 15"/>
            <p:cNvCxnSpPr/>
            <p:nvPr/>
          </p:nvCxnSpPr>
          <p:spPr>
            <a:xfrm flipH="1">
              <a:off x="2375990" y="3691439"/>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371028" y="3686273"/>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86436" y="4027704"/>
              <a:ext cx="2317665" cy="830997"/>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Quy luật </a:t>
              </a:r>
            </a:p>
            <a:p>
              <a:pPr algn="ctr"/>
              <a:r>
                <a:rPr lang="en-US" sz="2400" b="1">
                  <a:ln>
                    <a:solidFill>
                      <a:schemeClr val="bg2"/>
                    </a:solidFill>
                  </a:ln>
                  <a:solidFill>
                    <a:srgbClr val="0000CC"/>
                  </a:solidFill>
                </a:rPr>
                <a:t>tự nhiên</a:t>
              </a:r>
            </a:p>
          </p:txBody>
        </p:sp>
        <p:pic>
          <p:nvPicPr>
            <p:cNvPr id="1032" name="Picture 8" descr="Kết quả hình ảnh cho vòng tuần hoàn của nước trong tự nh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437" y="4847491"/>
              <a:ext cx="2317665" cy="2066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34776" y="4015591"/>
            <a:ext cx="5175138" cy="1517722"/>
            <a:chOff x="5346900" y="4030706"/>
            <a:chExt cx="4396986" cy="1517722"/>
          </a:xfrm>
        </p:grpSpPr>
        <p:cxnSp>
          <p:nvCxnSpPr>
            <p:cNvPr id="17" name="Straight Connector 16"/>
            <p:cNvCxnSpPr/>
            <p:nvPr/>
          </p:nvCxnSpPr>
          <p:spPr>
            <a:xfrm flipH="1">
              <a:off x="5346900" y="4030706"/>
              <a:ext cx="2414788"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761688" y="4030706"/>
              <a:ext cx="1" cy="35538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79488" y="4348099"/>
              <a:ext cx="3964398" cy="1200329"/>
            </a:xfrm>
            <a:prstGeom prst="rect">
              <a:avLst/>
            </a:prstGeom>
            <a:solidFill>
              <a:schemeClr val="bg1"/>
            </a:solidFill>
          </p:spPr>
          <p:txBody>
            <a:bodyPr wrap="square" rtlCol="0">
              <a:spAutoFit/>
            </a:bodyPr>
            <a:lstStyle/>
            <a:p>
              <a:pPr algn="ctr"/>
              <a:r>
                <a:rPr lang="en-US" sz="2400" b="1">
                  <a:ln>
                    <a:solidFill>
                      <a:schemeClr val="bg2"/>
                    </a:solidFill>
                  </a:ln>
                  <a:solidFill>
                    <a:srgbClr val="0000CC"/>
                  </a:solidFill>
                </a:rPr>
                <a:t>Những ảnh hưởng của chúng đến cuộc sống con người và môi trường </a:t>
              </a:r>
            </a:p>
          </p:txBody>
        </p:sp>
      </p:grpSp>
    </p:spTree>
    <p:extLst>
      <p:ext uri="{BB962C8B-B14F-4D97-AF65-F5344CB8AC3E}">
        <p14:creationId xmlns:p14="http://schemas.microsoft.com/office/powerpoint/2010/main" val="27053325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6360" y="533400"/>
            <a:ext cx="9006840" cy="1077218"/>
          </a:xfrm>
          <a:prstGeom prst="rect">
            <a:avLst/>
          </a:prstGeom>
          <a:noFill/>
        </p:spPr>
        <p:txBody>
          <a:bodyPr wrap="square" rtlCol="0">
            <a:spAutoFit/>
          </a:bodyPr>
          <a:lstStyle/>
          <a:p>
            <a:pPr algn="ctr"/>
            <a:r>
              <a:rPr lang="en-US" sz="3200" b="1" dirty="0">
                <a:solidFill>
                  <a:srgbClr val="336600"/>
                </a:solidFill>
                <a:latin typeface="Arial" panose="020B0604020202020204" pitchFamily="34" charset="0"/>
                <a:cs typeface="Arial" panose="020B0604020202020204" pitchFamily="34" charset="0"/>
              </a:rPr>
              <a:t>MỞ ĐẦU</a:t>
            </a:r>
          </a:p>
          <a:p>
            <a:pPr algn="ctr"/>
            <a:r>
              <a:rPr lang="en-US" sz="3200" b="1" dirty="0">
                <a:solidFill>
                  <a:srgbClr val="336600"/>
                </a:solidFill>
                <a:latin typeface="Arial" panose="020B0604020202020204" pitchFamily="34" charset="0"/>
                <a:cs typeface="Arial" panose="020B0604020202020204" pitchFamily="34" charset="0"/>
              </a:rPr>
              <a:t>BÀI 1: GIỚI THIỆU VỀ KHOA HỌC TỰ NHIÊN</a:t>
            </a:r>
          </a:p>
        </p:txBody>
      </p:sp>
      <p:sp>
        <p:nvSpPr>
          <p:cNvPr id="3" name="TextBox 2"/>
          <p:cNvSpPr txBox="1"/>
          <p:nvPr/>
        </p:nvSpPr>
        <p:spPr>
          <a:xfrm>
            <a:off x="685800" y="1798320"/>
            <a:ext cx="477012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1. Khoa học tự nhiên</a:t>
            </a:r>
          </a:p>
        </p:txBody>
      </p:sp>
      <p:sp>
        <p:nvSpPr>
          <p:cNvPr id="5" name="Rectangle 4"/>
          <p:cNvSpPr/>
          <p:nvPr/>
        </p:nvSpPr>
        <p:spPr>
          <a:xfrm>
            <a:off x="1219200" y="2321540"/>
            <a:ext cx="10180320" cy="1384995"/>
          </a:xfrm>
          <a:prstGeom prst="rect">
            <a:avLst/>
          </a:prstGeom>
        </p:spPr>
        <p:txBody>
          <a:bodyPr wrap="square">
            <a:spAutoFit/>
          </a:bodyPr>
          <a:lstStyle/>
          <a:p>
            <a:r>
              <a:rPr lang="vi-VN" sz="2800" b="1" dirty="0"/>
              <a:t>Khoa học tự nhiên là ngành khoa học nghiên cứu về các sự vật, hiện tượng, quy luật tự nhiên, những ảnh hưởng của chúng đến cuộc sống con người và môi trường.</a:t>
            </a:r>
            <a:endParaRPr lang="en-US" sz="2800" b="1"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42" y="2318706"/>
            <a:ext cx="818397" cy="73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6280" y="3706535"/>
            <a:ext cx="1030224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2. Vai trò của khoa học tự nhiên trong cuộc sống</a:t>
            </a:r>
          </a:p>
        </p:txBody>
      </p:sp>
    </p:spTree>
    <p:extLst>
      <p:ext uri="{BB962C8B-B14F-4D97-AF65-F5344CB8AC3E}">
        <p14:creationId xmlns:p14="http://schemas.microsoft.com/office/powerpoint/2010/main" val="40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084320" y="0"/>
            <a:ext cx="8107680" cy="6826568"/>
          </a:xfrm>
          <a:prstGeom prst="rect">
            <a:avLst/>
          </a:prstGeom>
        </p:spPr>
      </p:pic>
      <p:sp>
        <p:nvSpPr>
          <p:cNvPr id="3" name="TextBox 2"/>
          <p:cNvSpPr txBox="1"/>
          <p:nvPr/>
        </p:nvSpPr>
        <p:spPr>
          <a:xfrm>
            <a:off x="533400" y="1178343"/>
            <a:ext cx="3322320" cy="3970318"/>
          </a:xfrm>
          <a:prstGeom prst="rect">
            <a:avLst/>
          </a:prstGeom>
          <a:noFill/>
        </p:spPr>
        <p:txBody>
          <a:bodyPr wrap="square" rtlCol="0">
            <a:spAutoFit/>
          </a:bodyPr>
          <a:lstStyle/>
          <a:p>
            <a:pPr algn="just"/>
            <a:r>
              <a:rPr lang="en-US" sz="3600" b="1" dirty="0">
                <a:latin typeface="Arial" panose="020B0604020202020204" pitchFamily="34" charset="0"/>
                <a:cs typeface="Arial" panose="020B0604020202020204" pitchFamily="34" charset="0"/>
              </a:rPr>
              <a:t>Hãy cho biết vai trò của khoa học tự nhiên được thể hiện trong các hình 1.7 đến 1.10.</a:t>
            </a:r>
          </a:p>
        </p:txBody>
      </p:sp>
    </p:spTree>
    <p:extLst>
      <p:ext uri="{BB962C8B-B14F-4D97-AF65-F5344CB8AC3E}">
        <p14:creationId xmlns:p14="http://schemas.microsoft.com/office/powerpoint/2010/main" val="11503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4" y="120014"/>
            <a:ext cx="5550216" cy="399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328160"/>
            <a:ext cx="4511040"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Ứng dụng công nghệ vào cuộc sống, sản xuất, kinh doanh.</a:t>
            </a:r>
          </a:p>
        </p:txBody>
      </p:sp>
      <p:sp>
        <p:nvSpPr>
          <p:cNvPr id="6" name="TextBox 5"/>
          <p:cNvSpPr txBox="1"/>
          <p:nvPr/>
        </p:nvSpPr>
        <p:spPr>
          <a:xfrm>
            <a:off x="6795135" y="4406888"/>
            <a:ext cx="4511040"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Ứng dụng công nghệ vào sản xuất, kinh doanh, chăm sóc sức khỏe.</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20001"/>
            <a:ext cx="5490210" cy="4094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12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wipe(down)">
                                      <p:cBhvr>
                                        <p:cTn id="11" dur="500"/>
                                        <p:tgtEl>
                                          <p:spTgt spid="10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djacenc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Main Event">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6.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2737</TotalTime>
  <Words>3143</Words>
  <Application>Microsoft Office PowerPoint</Application>
  <PresentationFormat>Widescreen</PresentationFormat>
  <Paragraphs>286</Paragraphs>
  <Slides>59</Slides>
  <Notes>0</Notes>
  <HiddenSlides>0</HiddenSlides>
  <MMClips>4</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59</vt:i4>
      </vt:variant>
    </vt:vector>
  </HeadingPairs>
  <TitlesOfParts>
    <vt:vector size="74" baseType="lpstr">
      <vt:lpstr>Arial</vt:lpstr>
      <vt:lpstr>Calibri</vt:lpstr>
      <vt:lpstr>Calibri Light</vt:lpstr>
      <vt:lpstr>Cambria</vt:lpstr>
      <vt:lpstr>Impact</vt:lpstr>
      <vt:lpstr>Tahoma</vt:lpstr>
      <vt:lpstr>Times New Roman</vt:lpstr>
      <vt:lpstr>Trebuchet MS</vt:lpstr>
      <vt:lpstr>Wingdings 3</vt:lpstr>
      <vt:lpstr>Facet</vt:lpstr>
      <vt:lpstr>Office Theme</vt:lpstr>
      <vt:lpstr>Adjacency</vt:lpstr>
      <vt:lpstr>Retrospect</vt:lpstr>
      <vt:lpstr>Main Event</vt:lpstr>
      <vt:lpstr>Clarity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 1 thuộc lĩnh vực khoa học nào?</vt:lpstr>
      <vt:lpstr>PowerPoint Presentation</vt:lpstr>
      <vt:lpstr>PowerPoint Presentation</vt:lpstr>
      <vt:lpstr>Thí nghiệm 2 thuộc lĩnh vực khoa học nào?</vt:lpstr>
      <vt:lpstr>PowerPoint Presentation</vt:lpstr>
      <vt:lpstr>PowerPoint Presentation</vt:lpstr>
      <vt:lpstr>Thí nghiệm 3 thuộc lĩnh vực khoa học nào?</vt:lpstr>
      <vt:lpstr>PowerPoint Presentation</vt:lpstr>
      <vt:lpstr>PowerPoint Presentation</vt:lpstr>
      <vt:lpstr>PowerPoint Presentation</vt:lpstr>
      <vt:lpstr>Thí nghiệm 4 thuộc lĩnh vực khoa học nào?</vt:lpstr>
      <vt:lpstr>KẾT LUẬN</vt:lpstr>
      <vt:lpstr>Khoa học tự nhiên bao gồm một số lĩnh vực chính như: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Administrator</cp:lastModifiedBy>
  <cp:revision>135</cp:revision>
  <dcterms:created xsi:type="dcterms:W3CDTF">2021-02-07T03:08:37Z</dcterms:created>
  <dcterms:modified xsi:type="dcterms:W3CDTF">2021-09-09T15:20:04Z</dcterms:modified>
</cp:coreProperties>
</file>